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79" r:id="rId5"/>
    <p:sldId id="256" r:id="rId6"/>
    <p:sldId id="276" r:id="rId7"/>
    <p:sldId id="277" r:id="rId8"/>
    <p:sldId id="257" r:id="rId9"/>
    <p:sldId id="263" r:id="rId10"/>
    <p:sldId id="280" r:id="rId11"/>
    <p:sldId id="281" r:id="rId12"/>
    <p:sldId id="258" r:id="rId13"/>
    <p:sldId id="261" r:id="rId14"/>
    <p:sldId id="262" r:id="rId15"/>
    <p:sldId id="282" r:id="rId16"/>
    <p:sldId id="269" r:id="rId17"/>
    <p:sldId id="270" r:id="rId18"/>
    <p:sldId id="285" r:id="rId19"/>
    <p:sldId id="289" r:id="rId20"/>
    <p:sldId id="290" r:id="rId21"/>
    <p:sldId id="272" r:id="rId22"/>
    <p:sldId id="274" r:id="rId23"/>
    <p:sldId id="259" r:id="rId24"/>
    <p:sldId id="286" r:id="rId25"/>
    <p:sldId id="287" r:id="rId26"/>
    <p:sldId id="28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273D4F-51E1-4B94-9AD5-407FA0F2B4E5}" v="2" dt="2022-02-25T14:44:08.253"/>
    <p1510:client id="{BC4B9198-4354-45B3-AED7-9AA26D61426F}" v="7" dt="2022-02-23T06:42:48.475"/>
    <p1510:client id="{BC9516C0-2761-482B-8881-04300DD80A30}" v="7" dt="2022-02-23T13:31:11.7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OBHIT DHAR" userId="S::sd.21u10094@btech.nitdgp.ac.in::73c2b710-1486-461d-bd8e-72bb1cd93acb" providerId="AD" clId="Web-{BC9516C0-2761-482B-8881-04300DD80A30}"/>
    <pc:docChg chg="modSld">
      <pc:chgData name="SHOBHIT DHAR" userId="S::sd.21u10094@btech.nitdgp.ac.in::73c2b710-1486-461d-bd8e-72bb1cd93acb" providerId="AD" clId="Web-{BC9516C0-2761-482B-8881-04300DD80A30}" dt="2022-02-23T13:31:11.668" v="2" actId="20577"/>
      <pc:docMkLst>
        <pc:docMk/>
      </pc:docMkLst>
      <pc:sldChg chg="modSp">
        <pc:chgData name="SHOBHIT DHAR" userId="S::sd.21u10094@btech.nitdgp.ac.in::73c2b710-1486-461d-bd8e-72bb1cd93acb" providerId="AD" clId="Web-{BC9516C0-2761-482B-8881-04300DD80A30}" dt="2022-02-23T13:31:11.668" v="2" actId="20577"/>
        <pc:sldMkLst>
          <pc:docMk/>
          <pc:sldMk cId="449592527" sldId="256"/>
        </pc:sldMkLst>
        <pc:spChg chg="mod">
          <ac:chgData name="SHOBHIT DHAR" userId="S::sd.21u10094@btech.nitdgp.ac.in::73c2b710-1486-461d-bd8e-72bb1cd93acb" providerId="AD" clId="Web-{BC9516C0-2761-482B-8881-04300DD80A30}" dt="2022-02-23T13:31:11.668" v="2" actId="20577"/>
          <ac:spMkLst>
            <pc:docMk/>
            <pc:sldMk cId="449592527" sldId="256"/>
            <ac:spMk id="9" creationId="{00000000-0000-0000-0000-000000000000}"/>
          </ac:spMkLst>
        </pc:spChg>
      </pc:sldChg>
    </pc:docChg>
  </pc:docChgLst>
  <pc:docChgLst>
    <pc:chgData name="SAKCHI SAH" userId="S::ss.21u10394@btech.nitdgp.ac.in::6eac143f-6671-4bab-be32-d123da47374c" providerId="AD" clId="Web-{14273D4F-51E1-4B94-9AD5-407FA0F2B4E5}"/>
    <pc:docChg chg="delSld modSld">
      <pc:chgData name="SAKCHI SAH" userId="S::ss.21u10394@btech.nitdgp.ac.in::6eac143f-6671-4bab-be32-d123da47374c" providerId="AD" clId="Web-{14273D4F-51E1-4B94-9AD5-407FA0F2B4E5}" dt="2022-02-25T14:44:08.253" v="1"/>
      <pc:docMkLst>
        <pc:docMk/>
      </pc:docMkLst>
      <pc:sldChg chg="modSp">
        <pc:chgData name="SAKCHI SAH" userId="S::ss.21u10394@btech.nitdgp.ac.in::6eac143f-6671-4bab-be32-d123da47374c" providerId="AD" clId="Web-{14273D4F-51E1-4B94-9AD5-407FA0F2B4E5}" dt="2022-02-25T13:29:27.635" v="0" actId="1076"/>
        <pc:sldMkLst>
          <pc:docMk/>
          <pc:sldMk cId="1686289864" sldId="279"/>
        </pc:sldMkLst>
        <pc:picChg chg="mod">
          <ac:chgData name="SAKCHI SAH" userId="S::ss.21u10394@btech.nitdgp.ac.in::6eac143f-6671-4bab-be32-d123da47374c" providerId="AD" clId="Web-{14273D4F-51E1-4B94-9AD5-407FA0F2B4E5}" dt="2022-02-25T13:29:27.635" v="0" actId="1076"/>
          <ac:picMkLst>
            <pc:docMk/>
            <pc:sldMk cId="1686289864" sldId="279"/>
            <ac:picMk id="3" creationId="{00000000-0000-0000-0000-000000000000}"/>
          </ac:picMkLst>
        </pc:picChg>
      </pc:sldChg>
      <pc:sldChg chg="del">
        <pc:chgData name="SAKCHI SAH" userId="S::ss.21u10394@btech.nitdgp.ac.in::6eac143f-6671-4bab-be32-d123da47374c" providerId="AD" clId="Web-{14273D4F-51E1-4B94-9AD5-407FA0F2B4E5}" dt="2022-02-25T14:44:08.253" v="1"/>
        <pc:sldMkLst>
          <pc:docMk/>
          <pc:sldMk cId="0" sldId="288"/>
        </pc:sldMkLst>
      </pc:sldChg>
    </pc:docChg>
  </pc:docChgLst>
  <pc:docChgLst>
    <pc:chgData name="ARYAN AARAV" userId="S::aa.21u10184@btech.nitdgp.ac.in::e662402c-efea-449e-8208-0cc825d637e3" providerId="AD" clId="Web-{BC4B9198-4354-45B3-AED7-9AA26D61426F}"/>
    <pc:docChg chg="modSld">
      <pc:chgData name="ARYAN AARAV" userId="S::aa.21u10184@btech.nitdgp.ac.in::e662402c-efea-449e-8208-0cc825d637e3" providerId="AD" clId="Web-{BC4B9198-4354-45B3-AED7-9AA26D61426F}" dt="2022-02-23T06:42:48.475" v="3" actId="20577"/>
      <pc:docMkLst>
        <pc:docMk/>
      </pc:docMkLst>
      <pc:sldChg chg="modSp">
        <pc:chgData name="ARYAN AARAV" userId="S::aa.21u10184@btech.nitdgp.ac.in::e662402c-efea-449e-8208-0cc825d637e3" providerId="AD" clId="Web-{BC4B9198-4354-45B3-AED7-9AA26D61426F}" dt="2022-02-23T06:42:14.708" v="0" actId="1076"/>
        <pc:sldMkLst>
          <pc:docMk/>
          <pc:sldMk cId="1686289864" sldId="279"/>
        </pc:sldMkLst>
        <pc:picChg chg="mod">
          <ac:chgData name="ARYAN AARAV" userId="S::aa.21u10184@btech.nitdgp.ac.in::e662402c-efea-449e-8208-0cc825d637e3" providerId="AD" clId="Web-{BC4B9198-4354-45B3-AED7-9AA26D61426F}" dt="2022-02-23T06:42:14.708" v="0" actId="1076"/>
          <ac:picMkLst>
            <pc:docMk/>
            <pc:sldMk cId="1686289864" sldId="279"/>
            <ac:picMk id="6145" creationId="{00000000-0000-0000-0000-000000000000}"/>
          </ac:picMkLst>
        </pc:picChg>
      </pc:sldChg>
      <pc:sldChg chg="modSp">
        <pc:chgData name="ARYAN AARAV" userId="S::aa.21u10184@btech.nitdgp.ac.in::e662402c-efea-449e-8208-0cc825d637e3" providerId="AD" clId="Web-{BC4B9198-4354-45B3-AED7-9AA26D61426F}" dt="2022-02-23T06:42:48.475" v="3" actId="20577"/>
        <pc:sldMkLst>
          <pc:docMk/>
          <pc:sldMk cId="0" sldId="288"/>
        </pc:sldMkLst>
        <pc:spChg chg="mod">
          <ac:chgData name="ARYAN AARAV" userId="S::aa.21u10184@btech.nitdgp.ac.in::e662402c-efea-449e-8208-0cc825d637e3" providerId="AD" clId="Web-{BC4B9198-4354-45B3-AED7-9AA26D61426F}" dt="2022-02-23T06:42:48.475" v="3" actId="20577"/>
          <ac:spMkLst>
            <pc:docMk/>
            <pc:sldMk cId="0" sldId="288"/>
            <ac:spMk id="2" creationId="{00000000-0000-0000-0000-000000000000}"/>
          </ac:spMkLst>
        </pc:spChg>
      </pc:sldChg>
    </pc:docChg>
  </pc:docChgLst>
</pc:chgInfo>
</file>

<file path=ppt/drawings/_rels/vmlDrawing1.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95CE81D-CDCE-491C-B5BD-B20BFEB11274}" type="datetimeFigureOut">
              <a:rPr lang="en-US" smtClean="0"/>
              <a:pPr/>
              <a:t>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827B8D-746E-47B9-B31C-D43FC9E20FA9}" type="slidenum">
              <a:rPr lang="en-US" smtClean="0"/>
              <a:pPr/>
              <a:t>‹#›</a:t>
            </a:fld>
            <a:endParaRPr lang="en-US"/>
          </a:p>
        </p:txBody>
      </p:sp>
    </p:spTree>
    <p:extLst>
      <p:ext uri="{BB962C8B-B14F-4D97-AF65-F5344CB8AC3E}">
        <p14:creationId xmlns:p14="http://schemas.microsoft.com/office/powerpoint/2010/main" val="4161914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95CE81D-CDCE-491C-B5BD-B20BFEB11274}" type="datetimeFigureOut">
              <a:rPr lang="en-US" smtClean="0"/>
              <a:pPr/>
              <a:t>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827B8D-746E-47B9-B31C-D43FC9E20FA9}" type="slidenum">
              <a:rPr lang="en-US" smtClean="0"/>
              <a:pPr/>
              <a:t>‹#›</a:t>
            </a:fld>
            <a:endParaRPr lang="en-US"/>
          </a:p>
        </p:txBody>
      </p:sp>
    </p:spTree>
    <p:extLst>
      <p:ext uri="{BB962C8B-B14F-4D97-AF65-F5344CB8AC3E}">
        <p14:creationId xmlns:p14="http://schemas.microsoft.com/office/powerpoint/2010/main" val="2220681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95CE81D-CDCE-491C-B5BD-B20BFEB11274}" type="datetimeFigureOut">
              <a:rPr lang="en-US" smtClean="0"/>
              <a:pPr/>
              <a:t>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827B8D-746E-47B9-B31C-D43FC9E20FA9}" type="slidenum">
              <a:rPr lang="en-US" smtClean="0"/>
              <a:pPr/>
              <a:t>‹#›</a:t>
            </a:fld>
            <a:endParaRPr lang="en-US"/>
          </a:p>
        </p:txBody>
      </p:sp>
    </p:spTree>
    <p:extLst>
      <p:ext uri="{BB962C8B-B14F-4D97-AF65-F5344CB8AC3E}">
        <p14:creationId xmlns:p14="http://schemas.microsoft.com/office/powerpoint/2010/main" val="439009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95CE81D-CDCE-491C-B5BD-B20BFEB11274}" type="datetimeFigureOut">
              <a:rPr lang="en-US" smtClean="0"/>
              <a:pPr/>
              <a:t>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827B8D-746E-47B9-B31C-D43FC9E20FA9}" type="slidenum">
              <a:rPr lang="en-US" smtClean="0"/>
              <a:pPr/>
              <a:t>‹#›</a:t>
            </a:fld>
            <a:endParaRPr lang="en-US"/>
          </a:p>
        </p:txBody>
      </p:sp>
    </p:spTree>
    <p:extLst>
      <p:ext uri="{BB962C8B-B14F-4D97-AF65-F5344CB8AC3E}">
        <p14:creationId xmlns:p14="http://schemas.microsoft.com/office/powerpoint/2010/main" val="273237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5CE81D-CDCE-491C-B5BD-B20BFEB11274}" type="datetimeFigureOut">
              <a:rPr lang="en-US" smtClean="0"/>
              <a:pPr/>
              <a:t>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827B8D-746E-47B9-B31C-D43FC9E20FA9}" type="slidenum">
              <a:rPr lang="en-US" smtClean="0"/>
              <a:pPr/>
              <a:t>‹#›</a:t>
            </a:fld>
            <a:endParaRPr lang="en-US"/>
          </a:p>
        </p:txBody>
      </p:sp>
    </p:spTree>
    <p:extLst>
      <p:ext uri="{BB962C8B-B14F-4D97-AF65-F5344CB8AC3E}">
        <p14:creationId xmlns:p14="http://schemas.microsoft.com/office/powerpoint/2010/main" val="690521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95CE81D-CDCE-491C-B5BD-B20BFEB11274}" type="datetimeFigureOut">
              <a:rPr lang="en-US" smtClean="0"/>
              <a:pPr/>
              <a:t>2/25/2022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827B8D-746E-47B9-B31C-D43FC9E20FA9}" type="slidenum">
              <a:rPr lang="en-US" smtClean="0"/>
              <a:pPr/>
              <a:t>‹#›</a:t>
            </a:fld>
            <a:endParaRPr lang="en-US"/>
          </a:p>
        </p:txBody>
      </p:sp>
    </p:spTree>
    <p:extLst>
      <p:ext uri="{BB962C8B-B14F-4D97-AF65-F5344CB8AC3E}">
        <p14:creationId xmlns:p14="http://schemas.microsoft.com/office/powerpoint/2010/main" val="1080152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95CE81D-CDCE-491C-B5BD-B20BFEB11274}" type="datetimeFigureOut">
              <a:rPr lang="en-US" smtClean="0"/>
              <a:pPr/>
              <a:t>2/25/2022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4827B8D-746E-47B9-B31C-D43FC9E20FA9}" type="slidenum">
              <a:rPr lang="en-US" smtClean="0"/>
              <a:pPr/>
              <a:t>‹#›</a:t>
            </a:fld>
            <a:endParaRPr lang="en-US"/>
          </a:p>
        </p:txBody>
      </p:sp>
    </p:spTree>
    <p:extLst>
      <p:ext uri="{BB962C8B-B14F-4D97-AF65-F5344CB8AC3E}">
        <p14:creationId xmlns:p14="http://schemas.microsoft.com/office/powerpoint/2010/main" val="1040427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95CE81D-CDCE-491C-B5BD-B20BFEB11274}" type="datetimeFigureOut">
              <a:rPr lang="en-US" smtClean="0"/>
              <a:pPr/>
              <a:t>2/25/2022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4827B8D-746E-47B9-B31C-D43FC9E20FA9}" type="slidenum">
              <a:rPr lang="en-US" smtClean="0"/>
              <a:pPr/>
              <a:t>‹#›</a:t>
            </a:fld>
            <a:endParaRPr lang="en-US"/>
          </a:p>
        </p:txBody>
      </p:sp>
    </p:spTree>
    <p:extLst>
      <p:ext uri="{BB962C8B-B14F-4D97-AF65-F5344CB8AC3E}">
        <p14:creationId xmlns:p14="http://schemas.microsoft.com/office/powerpoint/2010/main" val="3833563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5CE81D-CDCE-491C-B5BD-B20BFEB11274}" type="datetimeFigureOut">
              <a:rPr lang="en-US" smtClean="0"/>
              <a:pPr/>
              <a:t>2/25/2022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827B8D-746E-47B9-B31C-D43FC9E20FA9}" type="slidenum">
              <a:rPr lang="en-US" smtClean="0"/>
              <a:pPr/>
              <a:t>‹#›</a:t>
            </a:fld>
            <a:endParaRPr lang="en-US"/>
          </a:p>
        </p:txBody>
      </p:sp>
    </p:spTree>
    <p:extLst>
      <p:ext uri="{BB962C8B-B14F-4D97-AF65-F5344CB8AC3E}">
        <p14:creationId xmlns:p14="http://schemas.microsoft.com/office/powerpoint/2010/main" val="3745787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95CE81D-CDCE-491C-B5BD-B20BFEB11274}" type="datetimeFigureOut">
              <a:rPr lang="en-US" smtClean="0"/>
              <a:pPr/>
              <a:t>2/25/2022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827B8D-746E-47B9-B31C-D43FC9E20FA9}" type="slidenum">
              <a:rPr lang="en-US" smtClean="0"/>
              <a:pPr/>
              <a:t>‹#›</a:t>
            </a:fld>
            <a:endParaRPr lang="en-US"/>
          </a:p>
        </p:txBody>
      </p:sp>
    </p:spTree>
    <p:extLst>
      <p:ext uri="{BB962C8B-B14F-4D97-AF65-F5344CB8AC3E}">
        <p14:creationId xmlns:p14="http://schemas.microsoft.com/office/powerpoint/2010/main" val="34569348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95CE81D-CDCE-491C-B5BD-B20BFEB11274}" type="datetimeFigureOut">
              <a:rPr lang="en-US" smtClean="0"/>
              <a:pPr/>
              <a:t>2/25/2022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827B8D-746E-47B9-B31C-D43FC9E20FA9}" type="slidenum">
              <a:rPr lang="en-US" smtClean="0"/>
              <a:pPr/>
              <a:t>‹#›</a:t>
            </a:fld>
            <a:endParaRPr lang="en-US"/>
          </a:p>
        </p:txBody>
      </p:sp>
    </p:spTree>
    <p:extLst>
      <p:ext uri="{BB962C8B-B14F-4D97-AF65-F5344CB8AC3E}">
        <p14:creationId xmlns:p14="http://schemas.microsoft.com/office/powerpoint/2010/main" val="682823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5CE81D-CDCE-491C-B5BD-B20BFEB11274}" type="datetimeFigureOut">
              <a:rPr lang="en-US" smtClean="0"/>
              <a:pPr/>
              <a:t>2/25/2022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827B8D-746E-47B9-B31C-D43FC9E20FA9}" type="slidenum">
              <a:rPr lang="en-US" smtClean="0"/>
              <a:pPr/>
              <a:t>‹#›</a:t>
            </a:fld>
            <a:endParaRPr lang="en-US"/>
          </a:p>
        </p:txBody>
      </p:sp>
    </p:spTree>
    <p:extLst>
      <p:ext uri="{BB962C8B-B14F-4D97-AF65-F5344CB8AC3E}">
        <p14:creationId xmlns:p14="http://schemas.microsoft.com/office/powerpoint/2010/main" val="34677389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s://www.britannica.com/technology/gasoline-engin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7.wmf"/><Relationship Id="rId5" Type="http://schemas.openxmlformats.org/officeDocument/2006/relationships/oleObject" Target="../embeddings/oleObject2.bin"/><Relationship Id="rId4" Type="http://schemas.openxmlformats.org/officeDocument/2006/relationships/image" Target="../media/image16.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5202" y="285730"/>
            <a:ext cx="7048549" cy="571503"/>
          </a:xfrm>
        </p:spPr>
        <p:style>
          <a:lnRef idx="1">
            <a:schemeClr val="accent6"/>
          </a:lnRef>
          <a:fillRef idx="2">
            <a:schemeClr val="accent6"/>
          </a:fillRef>
          <a:effectRef idx="1">
            <a:schemeClr val="accent6"/>
          </a:effectRef>
          <a:fontRef idx="minor">
            <a:schemeClr val="dk1"/>
          </a:fontRef>
        </p:style>
        <p:txBody>
          <a:bodyPr>
            <a:normAutofit/>
          </a:bodyPr>
          <a:lstStyle/>
          <a:p>
            <a:r>
              <a:rPr lang="en-US" sz="3200" b="1">
                <a:solidFill>
                  <a:srgbClr val="7030A0"/>
                </a:solidFill>
              </a:rPr>
              <a:t>Petroleum Chemistry and Engineering</a:t>
            </a:r>
          </a:p>
        </p:txBody>
      </p:sp>
      <p:sp>
        <p:nvSpPr>
          <p:cNvPr id="4" name="Slide Number Placeholder 3"/>
          <p:cNvSpPr>
            <a:spLocks noGrp="1"/>
          </p:cNvSpPr>
          <p:nvPr>
            <p:ph type="sldNum" sz="quarter" idx="12"/>
          </p:nvPr>
        </p:nvSpPr>
        <p:spPr/>
        <p:txBody>
          <a:bodyPr/>
          <a:lstStyle/>
          <a:p>
            <a:fld id="{CB9ACF04-A58B-44AD-B977-A07D89E7D96E}" type="slidenum">
              <a:rPr lang="en-IN" smtClean="0"/>
              <a:pPr/>
              <a:t>1</a:t>
            </a:fld>
            <a:endParaRPr lang="en-IN"/>
          </a:p>
        </p:txBody>
      </p:sp>
      <p:pic>
        <p:nvPicPr>
          <p:cNvPr id="5" name="Picture 4"/>
          <p:cNvPicPr>
            <a:picLocks noChangeAspect="1" noChangeArrowheads="1"/>
          </p:cNvPicPr>
          <p:nvPr/>
        </p:nvPicPr>
        <p:blipFill>
          <a:blip r:embed="rId2"/>
          <a:srcRect/>
          <a:stretch>
            <a:fillRect/>
          </a:stretch>
        </p:blipFill>
        <p:spPr bwMode="auto">
          <a:xfrm>
            <a:off x="2869911" y="969420"/>
            <a:ext cx="6006242" cy="2962500"/>
          </a:xfrm>
          <a:prstGeom prst="rect">
            <a:avLst/>
          </a:prstGeom>
          <a:noFill/>
          <a:ln w="9525">
            <a:noFill/>
            <a:miter lim="800000"/>
            <a:headEnd/>
            <a:tailEnd/>
          </a:ln>
        </p:spPr>
      </p:pic>
      <p:pic>
        <p:nvPicPr>
          <p:cNvPr id="6145" name="Picture 1"/>
          <p:cNvPicPr>
            <a:picLocks noChangeAspect="1" noChangeArrowheads="1"/>
          </p:cNvPicPr>
          <p:nvPr/>
        </p:nvPicPr>
        <p:blipFill>
          <a:blip r:embed="rId3"/>
          <a:srcRect/>
          <a:stretch>
            <a:fillRect/>
          </a:stretch>
        </p:blipFill>
        <p:spPr bwMode="auto">
          <a:xfrm>
            <a:off x="8467" y="3914524"/>
            <a:ext cx="12192000" cy="2895600"/>
          </a:xfrm>
          <a:prstGeom prst="rect">
            <a:avLst/>
          </a:prstGeom>
          <a:noFill/>
          <a:ln w="9525">
            <a:noFill/>
            <a:miter lim="800000"/>
            <a:headEnd/>
            <a:tailEnd/>
          </a:ln>
          <a:effectLst/>
        </p:spPr>
      </p:pic>
      <p:sp>
        <p:nvSpPr>
          <p:cNvPr id="7" name="TextBox 6"/>
          <p:cNvSpPr txBox="1"/>
          <p:nvPr/>
        </p:nvSpPr>
        <p:spPr>
          <a:xfrm>
            <a:off x="3226507" y="3944975"/>
            <a:ext cx="5466689" cy="1785104"/>
          </a:xfrm>
          <a:prstGeom prst="rect">
            <a:avLst/>
          </a:prstGeom>
          <a:noFill/>
        </p:spPr>
        <p:txBody>
          <a:bodyPr wrap="none" rtlCol="0">
            <a:spAutoFit/>
          </a:bodyPr>
          <a:lstStyle/>
          <a:p>
            <a:pPr algn="ctr"/>
            <a:r>
              <a:rPr lang="en-US" b="1">
                <a:solidFill>
                  <a:srgbClr val="FFFF00"/>
                </a:solidFill>
              </a:rPr>
              <a:t>Engineering Chemistry: CYC 01</a:t>
            </a:r>
          </a:p>
          <a:p>
            <a:pPr algn="ctr"/>
            <a:r>
              <a:rPr lang="en-US" b="1">
                <a:solidFill>
                  <a:srgbClr val="FFFF00"/>
                </a:solidFill>
              </a:rPr>
              <a:t>(Dr.  J. Chakravorty, Prof. S. C. Moi and Dr. U. Adhikari)</a:t>
            </a:r>
          </a:p>
          <a:p>
            <a:pPr algn="ctr"/>
            <a:r>
              <a:rPr lang="en-US" sz="2000" b="1">
                <a:solidFill>
                  <a:srgbClr val="FFFF00"/>
                </a:solidFill>
              </a:rPr>
              <a:t>Department of Chemistry</a:t>
            </a:r>
          </a:p>
          <a:p>
            <a:pPr algn="ctr"/>
            <a:r>
              <a:rPr lang="en-US" b="1">
                <a:solidFill>
                  <a:srgbClr val="FFFF00"/>
                </a:solidFill>
              </a:rPr>
              <a:t>National Institute of Technology Durgapur</a:t>
            </a:r>
          </a:p>
          <a:p>
            <a:pPr algn="ctr"/>
            <a:r>
              <a:rPr lang="en-US" b="1">
                <a:solidFill>
                  <a:srgbClr val="FFFF00"/>
                </a:solidFill>
              </a:rPr>
              <a:t>M. G. Avenue, Durgapur WB, India; www: nitdgp.ac.in</a:t>
            </a:r>
          </a:p>
          <a:p>
            <a:endParaRPr lang="en-IN"/>
          </a:p>
        </p:txBody>
      </p:sp>
      <p:pic>
        <p:nvPicPr>
          <p:cNvPr id="3" name="Picture 1"/>
          <p:cNvPicPr>
            <a:picLocks noChangeAspect="1" noChangeArrowheads="1"/>
          </p:cNvPicPr>
          <p:nvPr/>
        </p:nvPicPr>
        <p:blipFill>
          <a:blip r:embed="rId4"/>
          <a:srcRect/>
          <a:stretch>
            <a:fillRect/>
          </a:stretch>
        </p:blipFill>
        <p:spPr bwMode="auto">
          <a:xfrm>
            <a:off x="98037" y="971836"/>
            <a:ext cx="2669044" cy="2826854"/>
          </a:xfrm>
          <a:prstGeom prst="rect">
            <a:avLst/>
          </a:prstGeom>
          <a:noFill/>
          <a:ln w="9525">
            <a:noFill/>
            <a:miter lim="800000"/>
            <a:headEnd/>
            <a:tailEnd/>
          </a:ln>
          <a:effectLst/>
        </p:spPr>
      </p:pic>
      <p:pic>
        <p:nvPicPr>
          <p:cNvPr id="6147" name="Picture 3"/>
          <p:cNvPicPr>
            <a:picLocks noChangeAspect="1" noChangeArrowheads="1"/>
          </p:cNvPicPr>
          <p:nvPr/>
        </p:nvPicPr>
        <p:blipFill>
          <a:blip r:embed="rId5"/>
          <a:srcRect/>
          <a:stretch>
            <a:fillRect/>
          </a:stretch>
        </p:blipFill>
        <p:spPr bwMode="auto">
          <a:xfrm>
            <a:off x="8786191" y="1404739"/>
            <a:ext cx="3428325" cy="2387255"/>
          </a:xfrm>
          <a:prstGeom prst="rect">
            <a:avLst/>
          </a:prstGeom>
          <a:noFill/>
          <a:ln w="9525">
            <a:noFill/>
            <a:miter lim="800000"/>
            <a:headEnd/>
            <a:tailEnd/>
          </a:ln>
          <a:effectLst/>
        </p:spPr>
      </p:pic>
      <p:sp>
        <p:nvSpPr>
          <p:cNvPr id="9" name="TextBox 8"/>
          <p:cNvSpPr txBox="1"/>
          <p:nvPr/>
        </p:nvSpPr>
        <p:spPr>
          <a:xfrm>
            <a:off x="11168757" y="2926069"/>
            <a:ext cx="875561" cy="215444"/>
          </a:xfrm>
          <a:prstGeom prst="rect">
            <a:avLst/>
          </a:prstGeom>
          <a:noFill/>
        </p:spPr>
        <p:txBody>
          <a:bodyPr wrap="none" rtlCol="0">
            <a:spAutoFit/>
          </a:bodyPr>
          <a:lstStyle/>
          <a:p>
            <a:r>
              <a:rPr lang="en-US" sz="800" b="1">
                <a:solidFill>
                  <a:srgbClr val="C00000"/>
                </a:solidFill>
              </a:rPr>
              <a:t>Unleaded petrol</a:t>
            </a:r>
            <a:endParaRPr lang="en-IN" sz="800" b="1">
              <a:solidFill>
                <a:srgbClr val="C00000"/>
              </a:solidFill>
            </a:endParaRPr>
          </a:p>
        </p:txBody>
      </p:sp>
    </p:spTree>
    <p:extLst>
      <p:ext uri="{BB962C8B-B14F-4D97-AF65-F5344CB8AC3E}">
        <p14:creationId xmlns:p14="http://schemas.microsoft.com/office/powerpoint/2010/main" val="168628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300" name="Picture 4" descr="atmos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7318" y="1326778"/>
            <a:ext cx="3843338" cy="4875213"/>
          </a:xfrm>
          <a:prstGeom prst="rect">
            <a:avLst/>
          </a:prstGeom>
          <a:noFill/>
          <a:extLst>
            <a:ext uri="{909E8E84-426E-40DD-AFC4-6F175D3DCCD1}">
              <a14:hiddenFill xmlns:a14="http://schemas.microsoft.com/office/drawing/2010/main">
                <a:solidFill>
                  <a:srgbClr val="FFFFFF"/>
                </a:solidFill>
              </a14:hiddenFill>
            </a:ext>
          </a:extLst>
        </p:spPr>
      </p:pic>
      <p:sp>
        <p:nvSpPr>
          <p:cNvPr id="55301" name="Text Box 5"/>
          <p:cNvSpPr txBox="1">
            <a:spLocks noChangeArrowheads="1"/>
          </p:cNvSpPr>
          <p:nvPr/>
        </p:nvSpPr>
        <p:spPr bwMode="auto">
          <a:xfrm>
            <a:off x="2715046" y="134470"/>
            <a:ext cx="598394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3200" b="1">
                <a:solidFill>
                  <a:srgbClr val="7030A0"/>
                </a:solidFill>
              </a:rPr>
              <a:t>Fractional distillation of crude oil</a:t>
            </a:r>
          </a:p>
        </p:txBody>
      </p:sp>
      <p:sp>
        <p:nvSpPr>
          <p:cNvPr id="55302" name="Text Box 6"/>
          <p:cNvSpPr txBox="1">
            <a:spLocks noChangeArrowheads="1"/>
          </p:cNvSpPr>
          <p:nvPr/>
        </p:nvSpPr>
        <p:spPr bwMode="auto">
          <a:xfrm>
            <a:off x="1564341" y="990601"/>
            <a:ext cx="4953000"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US" altLang="en-US" sz="2000">
                <a:solidFill>
                  <a:srgbClr val="002060"/>
                </a:solidFill>
                <a:latin typeface="Arial" panose="020B0604020202020204" pitchFamily="34" charset="0"/>
              </a:rPr>
              <a:t>Oil is extracted from the ground as crude oil. Undesirable materials like; silica, mica,</a:t>
            </a:r>
          </a:p>
          <a:p>
            <a:pPr algn="just"/>
            <a:r>
              <a:rPr lang="en-US" altLang="en-US" sz="2000">
                <a:solidFill>
                  <a:srgbClr val="002060"/>
                </a:solidFill>
                <a:latin typeface="Arial" panose="020B0604020202020204" pitchFamily="34" charset="0"/>
              </a:rPr>
              <a:t>mud and water etc are removed on spot</a:t>
            </a:r>
          </a:p>
          <a:p>
            <a:pPr algn="just"/>
            <a:r>
              <a:rPr lang="en-US" altLang="en-US" sz="2000">
                <a:solidFill>
                  <a:srgbClr val="002060"/>
                </a:solidFill>
                <a:latin typeface="Arial" panose="020B0604020202020204" pitchFamily="34" charset="0"/>
              </a:rPr>
              <a:t>of oil wells. This partial viscous liquid is transported to oil refinery.</a:t>
            </a:r>
          </a:p>
          <a:p>
            <a:pPr algn="just"/>
            <a:r>
              <a:rPr lang="en-US" altLang="en-US" sz="2000">
                <a:solidFill>
                  <a:srgbClr val="002060"/>
                </a:solidFill>
                <a:latin typeface="Arial" panose="020B0604020202020204" pitchFamily="34" charset="0"/>
              </a:rPr>
              <a:t>It is then refined in a distillation tower that is divided into a series of collecting trays at different temperature conditions.</a:t>
            </a:r>
          </a:p>
          <a:p>
            <a:pPr algn="just"/>
            <a:r>
              <a:rPr lang="en-US" altLang="en-US" sz="2000">
                <a:solidFill>
                  <a:srgbClr val="002060"/>
                </a:solidFill>
                <a:latin typeface="Arial" panose="020B0604020202020204" pitchFamily="34" charset="0"/>
              </a:rPr>
              <a:t>The crude oil is heated at around 400-450 </a:t>
            </a:r>
            <a:r>
              <a:rPr lang="en-US" altLang="en-US" sz="2000" baseline="30000" err="1">
                <a:solidFill>
                  <a:srgbClr val="002060"/>
                </a:solidFill>
                <a:latin typeface="Arial" panose="020B0604020202020204" pitchFamily="34" charset="0"/>
              </a:rPr>
              <a:t>o</a:t>
            </a:r>
            <a:r>
              <a:rPr lang="en-US" altLang="en-US" sz="2000" err="1">
                <a:solidFill>
                  <a:srgbClr val="002060"/>
                </a:solidFill>
                <a:latin typeface="Arial" panose="020B0604020202020204" pitchFamily="34" charset="0"/>
              </a:rPr>
              <a:t>C</a:t>
            </a:r>
            <a:r>
              <a:rPr lang="en-US" altLang="en-US" sz="2000">
                <a:solidFill>
                  <a:srgbClr val="002060"/>
                </a:solidFill>
                <a:latin typeface="Arial" panose="020B0604020202020204" pitchFamily="34" charset="0"/>
              </a:rPr>
              <a:t> to make all the components into vapour.</a:t>
            </a:r>
          </a:p>
          <a:p>
            <a:pPr algn="just"/>
            <a:r>
              <a:rPr lang="en-US" altLang="en-US" sz="2000">
                <a:solidFill>
                  <a:srgbClr val="002060"/>
                </a:solidFill>
                <a:latin typeface="Arial" panose="020B0604020202020204" pitchFamily="34" charset="0"/>
              </a:rPr>
              <a:t>The vapour is allowed to diffuse upward the tower to cool and condense at different temperatures (lightest compounds will have lowest boiling temps).</a:t>
            </a:r>
          </a:p>
          <a:p>
            <a:pPr algn="just"/>
            <a:r>
              <a:rPr lang="en-US" altLang="en-US" sz="2000">
                <a:solidFill>
                  <a:srgbClr val="002060"/>
                </a:solidFill>
                <a:latin typeface="Arial" panose="020B0604020202020204" pitchFamily="34" charset="0"/>
              </a:rPr>
              <a:t>The different components of crude oil can therefore be separated.</a:t>
            </a:r>
          </a:p>
        </p:txBody>
      </p:sp>
    </p:spTree>
    <p:extLst>
      <p:ext uri="{BB962C8B-B14F-4D97-AF65-F5344CB8AC3E}">
        <p14:creationId xmlns:p14="http://schemas.microsoft.com/office/powerpoint/2010/main" val="3264281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3"/>
          <p:cNvSpPr>
            <a:spLocks noChangeArrowheads="1"/>
          </p:cNvSpPr>
          <p:nvPr/>
        </p:nvSpPr>
        <p:spPr bwMode="auto">
          <a:xfrm>
            <a:off x="1714500" y="4648201"/>
            <a:ext cx="8763000" cy="222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a:latin typeface="Arial" panose="020B0604020202020204" pitchFamily="34" charset="0"/>
              </a:rPr>
              <a:t>Fractions that condense in each tray are extracted and used for different purposes.</a:t>
            </a:r>
          </a:p>
          <a:p>
            <a:endParaRPr lang="en-US" altLang="en-US" sz="2000">
              <a:latin typeface="Arial" panose="020B0604020202020204" pitchFamily="34" charset="0"/>
            </a:endParaRPr>
          </a:p>
          <a:p>
            <a:r>
              <a:rPr lang="en-US" altLang="en-US" sz="2000">
                <a:latin typeface="Arial" panose="020B0604020202020204" pitchFamily="34" charset="0"/>
              </a:rPr>
              <a:t>The smallest (lightest; at top) hydrocarbon molecules are used as gases.</a:t>
            </a:r>
          </a:p>
          <a:p>
            <a:r>
              <a:rPr lang="en-US" altLang="en-US" sz="2000">
                <a:latin typeface="Arial" panose="020B0604020202020204" pitchFamily="34" charset="0"/>
              </a:rPr>
              <a:t>Intermediate hydrocarbon molecules are used in liquid form.</a:t>
            </a:r>
          </a:p>
          <a:p>
            <a:r>
              <a:rPr lang="en-US" altLang="en-US" sz="2000">
                <a:latin typeface="Arial" panose="020B0604020202020204" pitchFamily="34" charset="0"/>
              </a:rPr>
              <a:t>Largest (heaviest; at bottom) hydrocarbon molecules as used as solids (e.g. tar).</a:t>
            </a:r>
          </a:p>
        </p:txBody>
      </p:sp>
      <p:sp>
        <p:nvSpPr>
          <p:cNvPr id="60420" name="Text Box 4"/>
          <p:cNvSpPr txBox="1">
            <a:spLocks noChangeArrowheads="1"/>
          </p:cNvSpPr>
          <p:nvPr/>
        </p:nvSpPr>
        <p:spPr bwMode="auto">
          <a:xfrm>
            <a:off x="2946830" y="0"/>
            <a:ext cx="589616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800" b="1">
                <a:solidFill>
                  <a:srgbClr val="7030A0"/>
                </a:solidFill>
                <a:latin typeface="Arial" panose="020B0604020202020204" pitchFamily="34" charset="0"/>
              </a:rPr>
              <a:t>Fractions obtained from crude oil</a:t>
            </a:r>
          </a:p>
        </p:txBody>
      </p:sp>
      <p:pic>
        <p:nvPicPr>
          <p:cNvPr id="60421" name="Picture 5" descr="oi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2675" y="609600"/>
            <a:ext cx="7486650" cy="3983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2083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srcRect/>
          <a:stretch>
            <a:fillRect/>
          </a:stretch>
        </p:blipFill>
        <p:spPr bwMode="auto">
          <a:xfrm>
            <a:off x="8972871" y="4769466"/>
            <a:ext cx="3181350" cy="2047875"/>
          </a:xfrm>
          <a:prstGeom prst="rect">
            <a:avLst/>
          </a:prstGeom>
          <a:noFill/>
          <a:ln w="9525">
            <a:noFill/>
            <a:miter lim="800000"/>
            <a:headEnd/>
            <a:tailEnd/>
          </a:ln>
          <a:effectLst/>
        </p:spPr>
      </p:pic>
      <p:sp>
        <p:nvSpPr>
          <p:cNvPr id="3" name="TextBox 2"/>
          <p:cNvSpPr txBox="1"/>
          <p:nvPr/>
        </p:nvSpPr>
        <p:spPr>
          <a:xfrm>
            <a:off x="26122" y="13059"/>
            <a:ext cx="8843558" cy="406265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just"/>
            <a:r>
              <a:rPr lang="en-US" sz="2400" b="1"/>
              <a:t>Few Technical and Scientific terms: </a:t>
            </a:r>
          </a:p>
          <a:p>
            <a:pPr algn="just"/>
            <a:r>
              <a:rPr lang="en-US" sz="2400" b="1"/>
              <a:t>(</a:t>
            </a:r>
            <a:r>
              <a:rPr lang="en-US" sz="2400" b="1" err="1"/>
              <a:t>i</a:t>
            </a:r>
            <a:r>
              <a:rPr lang="en-US" sz="2400" b="1"/>
              <a:t>) Internal combustion engine</a:t>
            </a:r>
          </a:p>
          <a:p>
            <a:pPr algn="just"/>
            <a:r>
              <a:rPr lang="en-US" sz="2400" b="1"/>
              <a:t>(ii) Branch chain and  unbranched long chain hydrocarbon</a:t>
            </a:r>
          </a:p>
          <a:p>
            <a:pPr algn="just"/>
            <a:r>
              <a:rPr lang="en-US" sz="2400" b="1"/>
              <a:t>(iii) Stability of carbocation and free radicals</a:t>
            </a:r>
          </a:p>
          <a:p>
            <a:pPr algn="just"/>
            <a:r>
              <a:rPr lang="en-US" sz="2400" b="1"/>
              <a:t>(iv) Calorific value of hydrocarbon</a:t>
            </a:r>
          </a:p>
          <a:p>
            <a:pPr algn="just"/>
            <a:r>
              <a:rPr lang="en-US" sz="2400" b="1"/>
              <a:t>(v) Knocking, Anti-knocking compound</a:t>
            </a:r>
          </a:p>
          <a:p>
            <a:pPr algn="just"/>
            <a:r>
              <a:rPr lang="en-US" sz="2400" b="1"/>
              <a:t>(vi) Unleaded petrol </a:t>
            </a:r>
          </a:p>
          <a:p>
            <a:pPr algn="just"/>
            <a:r>
              <a:rPr lang="en-US" sz="2400" b="1"/>
              <a:t>(vii) Composition of petrol and diesel</a:t>
            </a:r>
          </a:p>
          <a:p>
            <a:pPr algn="just"/>
            <a:r>
              <a:rPr lang="en-US" sz="2400" b="1"/>
              <a:t>(viii) Octane number and cetane number</a:t>
            </a:r>
          </a:p>
          <a:p>
            <a:pPr algn="just"/>
            <a:r>
              <a:rPr lang="en-US" sz="2400" b="1"/>
              <a:t>(viii) Cracking of hydrocarbons</a:t>
            </a:r>
          </a:p>
          <a:p>
            <a:endParaRPr lang="en-IN"/>
          </a:p>
        </p:txBody>
      </p:sp>
      <p:pic>
        <p:nvPicPr>
          <p:cNvPr id="22531" name="Picture 3"/>
          <p:cNvPicPr>
            <a:picLocks noChangeAspect="1" noChangeArrowheads="1"/>
          </p:cNvPicPr>
          <p:nvPr/>
        </p:nvPicPr>
        <p:blipFill>
          <a:blip r:embed="rId3"/>
          <a:srcRect/>
          <a:stretch>
            <a:fillRect/>
          </a:stretch>
        </p:blipFill>
        <p:spPr bwMode="auto">
          <a:xfrm>
            <a:off x="8921931" y="2299"/>
            <a:ext cx="3220979" cy="2388189"/>
          </a:xfrm>
          <a:prstGeom prst="rect">
            <a:avLst/>
          </a:prstGeom>
          <a:noFill/>
          <a:ln w="9525">
            <a:noFill/>
            <a:miter lim="800000"/>
            <a:headEnd/>
            <a:tailEnd/>
          </a:ln>
          <a:effectLst/>
        </p:spPr>
      </p:pic>
      <p:sp>
        <p:nvSpPr>
          <p:cNvPr id="5" name="Rectangle 4"/>
          <p:cNvSpPr/>
          <p:nvPr/>
        </p:nvSpPr>
        <p:spPr>
          <a:xfrm>
            <a:off x="8921931" y="2410820"/>
            <a:ext cx="3213496" cy="23083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just"/>
            <a:r>
              <a:rPr lang="en-IN" b="1"/>
              <a:t>Internal combustion engines are the most broadly applied and widely used power-generating devices currently in existence. Examples include  petrol engines, diesel engine, gas turbine</a:t>
            </a:r>
            <a:r>
              <a:rPr lang="en-IN" b="1">
                <a:hlinkClick r:id="rId4"/>
              </a:rPr>
              <a:t>  </a:t>
            </a:r>
            <a:r>
              <a:rPr lang="en-IN" b="1" u="sng">
                <a:hlinkClick r:id="rId4"/>
              </a:rPr>
              <a:t>engines and rocket </a:t>
            </a:r>
            <a:r>
              <a:rPr lang="en-IN" b="1" u="sng" err="1">
                <a:hlinkClick r:id="rId4"/>
              </a:rPr>
              <a:t>propulasion</a:t>
            </a:r>
            <a:r>
              <a:rPr lang="en-IN" b="1" u="sng">
                <a:hlinkClick r:id="rId4"/>
              </a:rPr>
              <a:t> engines. </a:t>
            </a:r>
            <a:endParaRPr lang="en-IN" b="1" u="sng"/>
          </a:p>
        </p:txBody>
      </p:sp>
      <p:sp>
        <p:nvSpPr>
          <p:cNvPr id="6" name="Rectangle 5"/>
          <p:cNvSpPr/>
          <p:nvPr/>
        </p:nvSpPr>
        <p:spPr>
          <a:xfrm>
            <a:off x="26125" y="4106176"/>
            <a:ext cx="8895806" cy="273921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lgn="just"/>
            <a:r>
              <a:rPr lang="en-IN" sz="2800" b="1"/>
              <a:t>What is Internal-combustion engine? </a:t>
            </a:r>
            <a:r>
              <a:rPr lang="en-IN" b="1" i="1"/>
              <a:t>These are mechanical devices in which the reactants of combustion (oxygen in air oxidizer and  petrol or diesel as fuel) and the products of combustion (CO</a:t>
            </a:r>
            <a:r>
              <a:rPr lang="en-IN" b="1" i="1" baseline="-25000"/>
              <a:t>2</a:t>
            </a:r>
            <a:r>
              <a:rPr lang="en-IN" b="1" i="1"/>
              <a:t> and H</a:t>
            </a:r>
            <a:r>
              <a:rPr lang="en-IN" b="1" i="1" baseline="-25000"/>
              <a:t>2</a:t>
            </a:r>
            <a:r>
              <a:rPr lang="en-IN" b="1" i="1"/>
              <a:t>O as gas) serve as the working gas/fluids of the engine. The gas expands and push the piston within the cylinder and come back to same position after releasing the gas. Such an engine utilise the heat released during the combustion and transform heat energy to mechanical work with repeating the thermodynamical cycle. Useful work generated by an internal-combustion (IC) engine results from the hot gaseous products of combustion acting on piston, turbine blade and nozzle.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srcRect/>
          <a:stretch>
            <a:fillRect/>
          </a:stretch>
        </p:blipFill>
        <p:spPr bwMode="auto">
          <a:xfrm>
            <a:off x="6658176" y="2928264"/>
            <a:ext cx="5477234" cy="3916681"/>
          </a:xfrm>
          <a:prstGeom prst="rect">
            <a:avLst/>
          </a:prstGeom>
          <a:noFill/>
          <a:ln w="9525">
            <a:noFill/>
            <a:miter lim="800000"/>
            <a:headEnd/>
            <a:tailEnd/>
          </a:ln>
          <a:effectLst/>
        </p:spPr>
      </p:pic>
      <p:pic>
        <p:nvPicPr>
          <p:cNvPr id="20483" name="Picture 3"/>
          <p:cNvPicPr>
            <a:picLocks noChangeAspect="1" noChangeArrowheads="1"/>
          </p:cNvPicPr>
          <p:nvPr/>
        </p:nvPicPr>
        <p:blipFill>
          <a:blip r:embed="rId3"/>
          <a:srcRect/>
          <a:stretch>
            <a:fillRect/>
          </a:stretch>
        </p:blipFill>
        <p:spPr bwMode="auto">
          <a:xfrm>
            <a:off x="1260680" y="3427108"/>
            <a:ext cx="4844420" cy="3430892"/>
          </a:xfrm>
          <a:prstGeom prst="rect">
            <a:avLst/>
          </a:prstGeom>
          <a:noFill/>
          <a:ln w="9525">
            <a:noFill/>
            <a:miter lim="800000"/>
            <a:headEnd/>
            <a:tailEnd/>
          </a:ln>
          <a:effectLst/>
        </p:spPr>
      </p:pic>
      <p:sp>
        <p:nvSpPr>
          <p:cNvPr id="8" name="TextBox 7"/>
          <p:cNvSpPr txBox="1"/>
          <p:nvPr/>
        </p:nvSpPr>
        <p:spPr>
          <a:xfrm>
            <a:off x="13055" y="39184"/>
            <a:ext cx="12178945" cy="3385542"/>
          </a:xfrm>
          <a:prstGeom prst="rect">
            <a:avLst/>
          </a:prstGeom>
          <a:noFill/>
        </p:spPr>
        <p:txBody>
          <a:bodyPr wrap="square" rtlCol="0">
            <a:spAutoFit/>
          </a:bodyPr>
          <a:lstStyle/>
          <a:p>
            <a:pPr algn="just"/>
            <a:r>
              <a:rPr lang="en-US" sz="2800" b="1">
                <a:solidFill>
                  <a:srgbClr val="002060"/>
                </a:solidFill>
              </a:rPr>
              <a:t>Working steps of IC: </a:t>
            </a:r>
          </a:p>
          <a:p>
            <a:pPr algn="just"/>
            <a:r>
              <a:rPr lang="en-US" sz="2800" b="1">
                <a:solidFill>
                  <a:srgbClr val="002060"/>
                </a:solidFill>
              </a:rPr>
              <a:t>The simple working steps in internal combustion engines(IC) are shown in following figures. A combustible chamber is designed with inlets of fuel and air. An ignition spark plug is placed as igniter, which ignites as we desire. A friction less piston is arranged inside, which could move to outside as the gas expand inside. Other end is joined through shaft with whiles, which moves on the surface.</a:t>
            </a:r>
          </a:p>
          <a:p>
            <a:endParaRPr lang="en-IN"/>
          </a:p>
        </p:txBody>
      </p:sp>
    </p:spTree>
    <p:extLst>
      <p:ext uri="{BB962C8B-B14F-4D97-AF65-F5344CB8AC3E}">
        <p14:creationId xmlns:p14="http://schemas.microsoft.com/office/powerpoint/2010/main" val="2358957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srcRect/>
          <a:stretch>
            <a:fillRect/>
          </a:stretch>
        </p:blipFill>
        <p:spPr bwMode="auto">
          <a:xfrm>
            <a:off x="5290456" y="3409932"/>
            <a:ext cx="6858019" cy="3447412"/>
          </a:xfrm>
          <a:prstGeom prst="rect">
            <a:avLst/>
          </a:prstGeom>
          <a:noFill/>
          <a:ln w="9525">
            <a:noFill/>
            <a:miter lim="800000"/>
            <a:headEnd/>
            <a:tailEnd/>
          </a:ln>
          <a:effectLst/>
        </p:spPr>
      </p:pic>
      <p:sp>
        <p:nvSpPr>
          <p:cNvPr id="5" name="Rectangle 4"/>
          <p:cNvSpPr/>
          <p:nvPr/>
        </p:nvSpPr>
        <p:spPr>
          <a:xfrm>
            <a:off x="41916" y="213718"/>
            <a:ext cx="11939413" cy="3046988"/>
          </a:xfrm>
          <a:prstGeom prst="rect">
            <a:avLst/>
          </a:prstGeom>
        </p:spPr>
        <p:txBody>
          <a:bodyPr wrap="square">
            <a:spAutoFit/>
          </a:bodyPr>
          <a:lstStyle/>
          <a:p>
            <a:pPr algn="just"/>
            <a:r>
              <a:rPr lang="en-US" sz="3200" b="1"/>
              <a:t>(ii) Branch chain and  unbranched long chain hydrocarbon:</a:t>
            </a:r>
          </a:p>
          <a:p>
            <a:pPr algn="just"/>
            <a:r>
              <a:rPr lang="en-US" sz="3200" b="1"/>
              <a:t>In presence of sufficient oxygen, straight chain hydrocarbons burn within short time while branched chain hydrocarbons</a:t>
            </a:r>
          </a:p>
          <a:p>
            <a:pPr algn="just"/>
            <a:r>
              <a:rPr lang="en-US" sz="3200" b="1"/>
              <a:t>Combustion time is longer.  </a:t>
            </a:r>
            <a:r>
              <a:rPr lang="en-US" sz="3200" b="1">
                <a:solidFill>
                  <a:srgbClr val="C00000"/>
                </a:solidFill>
              </a:rPr>
              <a:t>(Home work : explain why?)</a:t>
            </a:r>
          </a:p>
          <a:p>
            <a:pPr algn="just"/>
            <a:r>
              <a:rPr lang="en-US" sz="3200" b="1"/>
              <a:t>(iii) Stability of carbocation and free radicals </a:t>
            </a:r>
            <a:r>
              <a:rPr lang="en-US" sz="3200" b="1">
                <a:solidFill>
                  <a:srgbClr val="C00000"/>
                </a:solidFill>
              </a:rPr>
              <a:t>(Home work:  write short notes)</a:t>
            </a:r>
            <a:endParaRPr lang="en-US" b="1"/>
          </a:p>
        </p:txBody>
      </p:sp>
      <p:sp>
        <p:nvSpPr>
          <p:cNvPr id="6" name="TextBox 5"/>
          <p:cNvSpPr txBox="1"/>
          <p:nvPr/>
        </p:nvSpPr>
        <p:spPr>
          <a:xfrm>
            <a:off x="222069" y="3905794"/>
            <a:ext cx="4872445" cy="2308324"/>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just"/>
            <a:r>
              <a:rPr lang="en-US" sz="2400" b="1"/>
              <a:t>Home work:</a:t>
            </a:r>
          </a:p>
          <a:p>
            <a:pPr algn="just"/>
            <a:r>
              <a:rPr lang="en-US" sz="2400" b="1" i="1"/>
              <a:t>“In general, calorific values of hydrocarbons is function of molecular weight of saturated hydrocarbons but not always true” Criticize  or explain the statement.</a:t>
            </a:r>
            <a:endParaRPr lang="en-IN" sz="2400" b="1" i="1"/>
          </a:p>
        </p:txBody>
      </p:sp>
    </p:spTree>
    <p:extLst>
      <p:ext uri="{BB962C8B-B14F-4D97-AF65-F5344CB8AC3E}">
        <p14:creationId xmlns:p14="http://schemas.microsoft.com/office/powerpoint/2010/main" val="1618168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1488" y="25076"/>
            <a:ext cx="11687751" cy="4678204"/>
          </a:xfrm>
          <a:prstGeom prst="rect">
            <a:avLst/>
          </a:prstGeom>
          <a:ln>
            <a:solidFill>
              <a:srgbClr val="FFFF00"/>
            </a:solid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just"/>
            <a:r>
              <a:rPr lang="en-US" sz="2800" b="1"/>
              <a:t>(v) Knocking, antiknock compounds and Unleaded petrol: </a:t>
            </a:r>
          </a:p>
          <a:p>
            <a:pPr algn="just"/>
            <a:r>
              <a:rPr lang="en-US" b="1"/>
              <a:t>Due to  rapid combustion of hydrocarbons particularly straight chain  compounds in Internal combustion engine, the </a:t>
            </a:r>
          </a:p>
          <a:p>
            <a:pPr algn="just"/>
            <a:r>
              <a:rPr lang="en-US" b="1"/>
              <a:t>thermodynamical cycles repeats very fast, as a consequent a pattering sound generates from the engine, which is </a:t>
            </a:r>
          </a:p>
          <a:p>
            <a:pPr algn="just"/>
            <a:r>
              <a:rPr lang="en-US" b="1"/>
              <a:t>technically called as ‘knocking’ of internal combustion engine. During combustion, straight chain hydrocarbons are </a:t>
            </a:r>
          </a:p>
          <a:p>
            <a:pPr algn="just"/>
            <a:r>
              <a:rPr lang="en-US" b="1"/>
              <a:t>fragmented as  either primary or secondary free radicals. Their stability is very less, as a result burn rapidly to CO</a:t>
            </a:r>
            <a:r>
              <a:rPr lang="en-US" b="1" baseline="-25000"/>
              <a:t>2</a:t>
            </a:r>
            <a:r>
              <a:rPr lang="en-US" b="1"/>
              <a:t> and </a:t>
            </a:r>
          </a:p>
          <a:p>
            <a:pPr algn="just"/>
            <a:r>
              <a:rPr lang="en-US" b="1"/>
              <a:t>H</a:t>
            </a:r>
            <a:r>
              <a:rPr lang="en-US" b="1" baseline="-25000"/>
              <a:t>2</a:t>
            </a:r>
            <a:r>
              <a:rPr lang="en-US" b="1"/>
              <a:t>O with quick release of large amount of heat. This released heat repeats very fast leads uncontrolled movement of</a:t>
            </a:r>
          </a:p>
          <a:p>
            <a:pPr algn="just"/>
            <a:r>
              <a:rPr lang="en-US" b="1"/>
              <a:t> piston. Naturally to reduce the knocking, free radical quencher,  particularly Tetraethyl lead; (C</a:t>
            </a:r>
            <a:r>
              <a:rPr lang="en-US" b="1" baseline="-25000"/>
              <a:t>2</a:t>
            </a:r>
            <a:r>
              <a:rPr lang="en-US" b="1"/>
              <a:t>H</a:t>
            </a:r>
            <a:r>
              <a:rPr lang="en-US" b="1" baseline="-25000"/>
              <a:t>5</a:t>
            </a:r>
            <a:r>
              <a:rPr lang="en-US" b="1"/>
              <a:t>)</a:t>
            </a:r>
            <a:r>
              <a:rPr lang="en-US" b="1" baseline="-25000"/>
              <a:t>4</a:t>
            </a:r>
            <a:r>
              <a:rPr lang="en-US" b="1"/>
              <a:t>Pb (TEL) is used to</a:t>
            </a:r>
          </a:p>
          <a:p>
            <a:pPr algn="just"/>
            <a:r>
              <a:rPr lang="en-US" b="1"/>
              <a:t> increase the life time of free radicals, generated during combustion. At high temperature, TEL decomposed to generates </a:t>
            </a:r>
          </a:p>
          <a:p>
            <a:pPr algn="just"/>
            <a:r>
              <a:rPr lang="en-US" b="1"/>
              <a:t>ethyl free radical, which combines with  fragmented free radicals leads to increase the combustion time, consequently</a:t>
            </a:r>
          </a:p>
          <a:p>
            <a:pPr algn="just"/>
            <a:r>
              <a:rPr lang="en-US" b="1"/>
              <a:t> knocking reduced. </a:t>
            </a:r>
          </a:p>
          <a:p>
            <a:pPr algn="just"/>
            <a:r>
              <a:rPr lang="en-US" b="1"/>
              <a:t>CH</a:t>
            </a:r>
            <a:r>
              <a:rPr lang="en-US" b="1" baseline="-25000"/>
              <a:t>3</a:t>
            </a:r>
            <a:r>
              <a:rPr lang="en-US" b="1"/>
              <a:t>-CH</a:t>
            </a:r>
            <a:r>
              <a:rPr lang="en-US" b="1" baseline="-25000"/>
              <a:t>2</a:t>
            </a:r>
            <a:r>
              <a:rPr lang="en-US" b="1"/>
              <a:t>-CH</a:t>
            </a:r>
            <a:r>
              <a:rPr lang="en-US" b="1" baseline="-25000"/>
              <a:t>2</a:t>
            </a:r>
            <a:r>
              <a:rPr lang="en-US" b="1"/>
              <a:t>-CH</a:t>
            </a:r>
            <a:r>
              <a:rPr lang="en-US" b="1" baseline="-25000"/>
              <a:t>2</a:t>
            </a:r>
            <a:r>
              <a:rPr lang="en-US" b="1"/>
              <a:t>-CH</a:t>
            </a:r>
            <a:r>
              <a:rPr lang="en-US" b="1" baseline="-25000"/>
              <a:t>2</a:t>
            </a:r>
            <a:r>
              <a:rPr lang="en-US" b="1"/>
              <a:t>-CH</a:t>
            </a:r>
            <a:r>
              <a:rPr lang="en-US" b="1" baseline="-25000"/>
              <a:t>2</a:t>
            </a:r>
            <a:r>
              <a:rPr lang="en-US" b="1"/>
              <a:t>-CH</a:t>
            </a:r>
            <a:r>
              <a:rPr lang="en-US" b="1" baseline="-25000"/>
              <a:t>2</a:t>
            </a:r>
            <a:r>
              <a:rPr lang="en-US" b="1"/>
              <a:t>-CH</a:t>
            </a:r>
            <a:r>
              <a:rPr lang="en-US" b="1" baseline="-25000"/>
              <a:t>2</a:t>
            </a:r>
            <a:r>
              <a:rPr lang="en-US" b="1"/>
              <a:t>-CH</a:t>
            </a:r>
            <a:r>
              <a:rPr lang="en-US" b="1" baseline="-25000"/>
              <a:t>2</a:t>
            </a:r>
            <a:r>
              <a:rPr lang="en-US" b="1"/>
              <a:t>-CH</a:t>
            </a:r>
            <a:r>
              <a:rPr lang="en-US" b="1" baseline="-25000"/>
              <a:t>3                                  </a:t>
            </a:r>
            <a:r>
              <a:rPr lang="en-US" b="1"/>
              <a:t>CH</a:t>
            </a:r>
            <a:r>
              <a:rPr lang="en-US" b="1" baseline="-25000"/>
              <a:t>3</a:t>
            </a:r>
            <a:r>
              <a:rPr lang="en-US" b="1"/>
              <a:t>-CH</a:t>
            </a:r>
            <a:r>
              <a:rPr lang="en-US" b="1" baseline="-25000"/>
              <a:t>2</a:t>
            </a:r>
            <a:r>
              <a:rPr lang="en-US" b="1"/>
              <a:t>-CH</a:t>
            </a:r>
            <a:r>
              <a:rPr lang="en-US" b="1" baseline="-25000"/>
              <a:t>2 </a:t>
            </a:r>
            <a:r>
              <a:rPr lang="en-US" b="1" baseline="30000"/>
              <a:t>.</a:t>
            </a:r>
            <a:r>
              <a:rPr lang="en-US" b="1" baseline="-25000"/>
              <a:t>   +      </a:t>
            </a:r>
            <a:r>
              <a:rPr lang="en-US" b="1">
                <a:solidFill>
                  <a:schemeClr val="tx1"/>
                </a:solidFill>
              </a:rPr>
              <a:t>CH</a:t>
            </a:r>
            <a:r>
              <a:rPr lang="en-US" b="1" baseline="-25000">
                <a:solidFill>
                  <a:schemeClr val="tx1"/>
                </a:solidFill>
              </a:rPr>
              <a:t>3</a:t>
            </a:r>
            <a:r>
              <a:rPr lang="en-US" b="1">
                <a:solidFill>
                  <a:schemeClr val="tx1"/>
                </a:solidFill>
              </a:rPr>
              <a:t>-CH</a:t>
            </a:r>
            <a:r>
              <a:rPr lang="en-US" b="1" baseline="-25000">
                <a:solidFill>
                  <a:schemeClr val="tx1"/>
                </a:solidFill>
              </a:rPr>
              <a:t>2</a:t>
            </a:r>
            <a:r>
              <a:rPr lang="en-US" b="1">
                <a:solidFill>
                  <a:schemeClr val="tx1"/>
                </a:solidFill>
              </a:rPr>
              <a:t>-CH</a:t>
            </a:r>
            <a:r>
              <a:rPr lang="en-US" b="1" baseline="-25000">
                <a:solidFill>
                  <a:schemeClr val="tx1"/>
                </a:solidFill>
              </a:rPr>
              <a:t>2</a:t>
            </a:r>
            <a:r>
              <a:rPr lang="en-US" b="1">
                <a:solidFill>
                  <a:schemeClr val="tx1"/>
                </a:solidFill>
              </a:rPr>
              <a:t>-CH</a:t>
            </a:r>
            <a:r>
              <a:rPr lang="en-US" b="1" baseline="-25000">
                <a:solidFill>
                  <a:schemeClr val="tx1"/>
                </a:solidFill>
              </a:rPr>
              <a:t>2</a:t>
            </a:r>
            <a:r>
              <a:rPr lang="en-US" b="1">
                <a:solidFill>
                  <a:schemeClr val="tx1"/>
                </a:solidFill>
              </a:rPr>
              <a:t>-CH</a:t>
            </a:r>
            <a:r>
              <a:rPr lang="en-US" b="1" baseline="-25000">
                <a:solidFill>
                  <a:schemeClr val="tx1"/>
                </a:solidFill>
              </a:rPr>
              <a:t>2</a:t>
            </a:r>
            <a:r>
              <a:rPr lang="en-US" b="1">
                <a:solidFill>
                  <a:schemeClr val="tx1"/>
                </a:solidFill>
              </a:rPr>
              <a:t>-CH</a:t>
            </a:r>
            <a:r>
              <a:rPr lang="en-US" b="1" baseline="-25000">
                <a:solidFill>
                  <a:schemeClr val="tx1"/>
                </a:solidFill>
              </a:rPr>
              <a:t>2</a:t>
            </a:r>
            <a:r>
              <a:rPr lang="en-US" b="1">
                <a:solidFill>
                  <a:schemeClr val="tx1"/>
                </a:solidFill>
              </a:rPr>
              <a:t>-CH.</a:t>
            </a:r>
            <a:r>
              <a:rPr lang="en-US" b="1" baseline="-25000">
                <a:solidFill>
                  <a:schemeClr val="tx1"/>
                </a:solidFill>
              </a:rPr>
              <a:t>2</a:t>
            </a:r>
            <a:r>
              <a:rPr lang="en-US" b="1">
                <a:solidFill>
                  <a:schemeClr val="tx1"/>
                </a:solidFill>
              </a:rPr>
              <a:t> </a:t>
            </a:r>
            <a:r>
              <a:rPr lang="en-US" b="1"/>
              <a:t>free radical</a:t>
            </a:r>
          </a:p>
          <a:p>
            <a:pPr algn="just"/>
            <a:r>
              <a:rPr lang="en-US" b="1"/>
              <a:t>                                                                                combined with C</a:t>
            </a:r>
            <a:r>
              <a:rPr lang="en-US" b="1" baseline="-25000"/>
              <a:t>2</a:t>
            </a:r>
            <a:r>
              <a:rPr lang="en-US" b="1"/>
              <a:t>H</a:t>
            </a:r>
            <a:r>
              <a:rPr lang="en-US" b="1" baseline="-25000"/>
              <a:t>5</a:t>
            </a:r>
            <a:r>
              <a:rPr lang="en-US" b="1"/>
              <a:t>.           Both are  1</a:t>
            </a:r>
            <a:r>
              <a:rPr lang="en-US" b="1" baseline="30000"/>
              <a:t>o</a:t>
            </a:r>
            <a:r>
              <a:rPr lang="en-US" b="1"/>
              <a:t> primary free radicals (unstable)</a:t>
            </a:r>
          </a:p>
          <a:p>
            <a:pPr algn="just"/>
            <a:r>
              <a:rPr lang="en-US" b="1"/>
              <a:t>            CH</a:t>
            </a:r>
            <a:r>
              <a:rPr lang="en-US" b="1" baseline="-25000"/>
              <a:t>3</a:t>
            </a:r>
            <a:r>
              <a:rPr lang="en-US" b="1"/>
              <a:t>-CH</a:t>
            </a:r>
            <a:r>
              <a:rPr lang="en-US" b="1" baseline="-25000"/>
              <a:t>2</a:t>
            </a:r>
            <a:r>
              <a:rPr lang="en-US" b="1"/>
              <a:t>-CH</a:t>
            </a:r>
            <a:r>
              <a:rPr lang="en-US" b="1" baseline="-25000"/>
              <a:t>2 </a:t>
            </a:r>
            <a:r>
              <a:rPr lang="en-US" b="1"/>
              <a:t>-CH</a:t>
            </a:r>
            <a:r>
              <a:rPr lang="en-US" b="1" baseline="-25000"/>
              <a:t>2</a:t>
            </a:r>
            <a:r>
              <a:rPr lang="en-US" b="1"/>
              <a:t>-CH</a:t>
            </a:r>
            <a:r>
              <a:rPr lang="en-US" b="1" baseline="-25000"/>
              <a:t>3     </a:t>
            </a:r>
          </a:p>
          <a:p>
            <a:pPr algn="just"/>
            <a:r>
              <a:rPr lang="en-US" b="1"/>
              <a:t>                             Pb(</a:t>
            </a:r>
            <a:r>
              <a:rPr lang="en-US" b="1">
                <a:solidFill>
                  <a:srgbClr val="FFFF00"/>
                </a:solidFill>
              </a:rPr>
              <a:t>C</a:t>
            </a:r>
            <a:r>
              <a:rPr lang="en-US" b="1" baseline="-25000">
                <a:solidFill>
                  <a:srgbClr val="FFFF00"/>
                </a:solidFill>
              </a:rPr>
              <a:t>2</a:t>
            </a:r>
            <a:r>
              <a:rPr lang="en-US" b="1">
                <a:solidFill>
                  <a:srgbClr val="FFFF00"/>
                </a:solidFill>
              </a:rPr>
              <a:t>H</a:t>
            </a:r>
            <a:r>
              <a:rPr lang="en-US" b="1" baseline="-25000">
                <a:solidFill>
                  <a:srgbClr val="FFFF00"/>
                </a:solidFill>
              </a:rPr>
              <a:t>5</a:t>
            </a:r>
            <a:r>
              <a:rPr lang="en-US" b="1"/>
              <a:t>)</a:t>
            </a:r>
            <a:r>
              <a:rPr lang="en-US" b="1" baseline="-25000"/>
              <a:t>4</a:t>
            </a:r>
            <a:r>
              <a:rPr lang="en-US" b="1"/>
              <a:t>                       Pb(</a:t>
            </a:r>
            <a:r>
              <a:rPr lang="en-US" b="1">
                <a:solidFill>
                  <a:srgbClr val="FFFF00"/>
                </a:solidFill>
              </a:rPr>
              <a:t>C</a:t>
            </a:r>
            <a:r>
              <a:rPr lang="en-US" b="1" baseline="-25000">
                <a:solidFill>
                  <a:srgbClr val="FFFF00"/>
                </a:solidFill>
              </a:rPr>
              <a:t>2</a:t>
            </a:r>
            <a:r>
              <a:rPr lang="en-US" b="1">
                <a:solidFill>
                  <a:srgbClr val="FFFF00"/>
                </a:solidFill>
              </a:rPr>
              <a:t>H</a:t>
            </a:r>
            <a:r>
              <a:rPr lang="en-US" b="1" baseline="-25000">
                <a:solidFill>
                  <a:srgbClr val="FFFF00"/>
                </a:solidFill>
              </a:rPr>
              <a:t>5</a:t>
            </a:r>
            <a:r>
              <a:rPr lang="en-US" b="1"/>
              <a:t>)</a:t>
            </a:r>
            <a:r>
              <a:rPr lang="en-US" b="1" baseline="-25000"/>
              <a:t>2</a:t>
            </a:r>
            <a:r>
              <a:rPr lang="en-US" b="1"/>
              <a:t>   + 2 C</a:t>
            </a:r>
            <a:r>
              <a:rPr lang="en-US" b="1" baseline="-25000"/>
              <a:t>2</a:t>
            </a:r>
            <a:r>
              <a:rPr lang="en-US" b="1"/>
              <a:t>H</a:t>
            </a:r>
            <a:r>
              <a:rPr lang="en-US" b="1" baseline="-25000"/>
              <a:t>5</a:t>
            </a:r>
            <a:r>
              <a:rPr lang="en-US" b="1"/>
              <a:t>. free radical  </a:t>
            </a:r>
          </a:p>
          <a:p>
            <a:pPr algn="just"/>
            <a:r>
              <a:rPr lang="en-US" b="1"/>
              <a:t>                                  </a:t>
            </a:r>
          </a:p>
          <a:p>
            <a:pPr algn="just"/>
            <a:endParaRPr lang="en-US" b="1"/>
          </a:p>
        </p:txBody>
      </p:sp>
      <p:cxnSp>
        <p:nvCxnSpPr>
          <p:cNvPr id="4" name="Straight Arrow Connector 3"/>
          <p:cNvCxnSpPr/>
          <p:nvPr/>
        </p:nvCxnSpPr>
        <p:spPr>
          <a:xfrm flipV="1">
            <a:off x="4480560" y="3095895"/>
            <a:ext cx="718457" cy="13063"/>
          </a:xfrm>
          <a:prstGeom prst="straightConnector1">
            <a:avLst/>
          </a:prstGeom>
          <a:ln>
            <a:solidFill>
              <a:srgbClr val="FFFF00"/>
            </a:solidFill>
            <a:tailEnd type="arrow"/>
          </a:ln>
        </p:spPr>
        <p:style>
          <a:lnRef idx="3">
            <a:schemeClr val="accent2"/>
          </a:lnRef>
          <a:fillRef idx="0">
            <a:schemeClr val="accent2"/>
          </a:fillRef>
          <a:effectRef idx="2">
            <a:schemeClr val="accent2"/>
          </a:effectRef>
          <a:fontRef idx="minor">
            <a:schemeClr val="tx1"/>
          </a:fontRef>
        </p:style>
      </p:cxnSp>
      <p:cxnSp>
        <p:nvCxnSpPr>
          <p:cNvPr id="8" name="Straight Arrow Connector 7"/>
          <p:cNvCxnSpPr/>
          <p:nvPr/>
        </p:nvCxnSpPr>
        <p:spPr>
          <a:xfrm flipV="1">
            <a:off x="2886891" y="3944982"/>
            <a:ext cx="796834" cy="13063"/>
          </a:xfrm>
          <a:prstGeom prst="straightConnector1">
            <a:avLst/>
          </a:prstGeom>
          <a:ln>
            <a:solidFill>
              <a:srgbClr val="FFFF00"/>
            </a:solidFill>
            <a:tailEnd type="arrow"/>
          </a:ln>
        </p:spPr>
        <p:style>
          <a:lnRef idx="3">
            <a:schemeClr val="accent2"/>
          </a:lnRef>
          <a:fillRef idx="0">
            <a:schemeClr val="accent2"/>
          </a:fillRef>
          <a:effectRef idx="2">
            <a:schemeClr val="accent2"/>
          </a:effectRef>
          <a:fontRef idx="minor">
            <a:schemeClr val="tx1"/>
          </a:fontRef>
        </p:style>
      </p:cxnSp>
      <p:cxnSp>
        <p:nvCxnSpPr>
          <p:cNvPr id="10" name="Straight Arrow Connector 9"/>
          <p:cNvCxnSpPr/>
          <p:nvPr/>
        </p:nvCxnSpPr>
        <p:spPr>
          <a:xfrm rot="5400000">
            <a:off x="4127863" y="4428309"/>
            <a:ext cx="483326" cy="13063"/>
          </a:xfrm>
          <a:prstGeom prst="straightConnector1">
            <a:avLst/>
          </a:prstGeom>
          <a:ln>
            <a:solidFill>
              <a:srgbClr val="FFFF00"/>
            </a:solidFill>
            <a:tailEnd type="arrow"/>
          </a:ln>
        </p:spPr>
        <p:style>
          <a:lnRef idx="3">
            <a:schemeClr val="accent2"/>
          </a:lnRef>
          <a:fillRef idx="0">
            <a:schemeClr val="accent2"/>
          </a:fillRef>
          <a:effectRef idx="2">
            <a:schemeClr val="accent2"/>
          </a:effectRef>
          <a:fontRef idx="minor">
            <a:schemeClr val="tx1"/>
          </a:fontRef>
        </p:style>
      </p:cxnSp>
      <p:sp>
        <p:nvSpPr>
          <p:cNvPr id="12" name="TextBox 11"/>
          <p:cNvSpPr txBox="1"/>
          <p:nvPr/>
        </p:nvSpPr>
        <p:spPr>
          <a:xfrm>
            <a:off x="3657586" y="4728754"/>
            <a:ext cx="2808515" cy="92333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en-US" b="1"/>
              <a:t>Pb   +  </a:t>
            </a:r>
            <a:r>
              <a:rPr lang="en-US" b="1">
                <a:solidFill>
                  <a:srgbClr val="FFFF00"/>
                </a:solidFill>
              </a:rPr>
              <a:t>2C</a:t>
            </a:r>
            <a:r>
              <a:rPr lang="en-US" b="1" baseline="-25000">
                <a:solidFill>
                  <a:srgbClr val="FFFF00"/>
                </a:solidFill>
              </a:rPr>
              <a:t>2</a:t>
            </a:r>
            <a:r>
              <a:rPr lang="en-US" b="1">
                <a:solidFill>
                  <a:srgbClr val="FFFF00"/>
                </a:solidFill>
              </a:rPr>
              <a:t>H</a:t>
            </a:r>
            <a:r>
              <a:rPr lang="en-US" b="1" baseline="-25000">
                <a:solidFill>
                  <a:srgbClr val="FFFF00"/>
                </a:solidFill>
              </a:rPr>
              <a:t>5</a:t>
            </a:r>
            <a:r>
              <a:rPr lang="en-US" b="1">
                <a:solidFill>
                  <a:srgbClr val="FFFF00"/>
                </a:solidFill>
              </a:rPr>
              <a:t>.</a:t>
            </a:r>
          </a:p>
          <a:p>
            <a:endParaRPr lang="en-US" b="1"/>
          </a:p>
          <a:p>
            <a:endParaRPr lang="en-IN"/>
          </a:p>
        </p:txBody>
      </p:sp>
      <p:sp>
        <p:nvSpPr>
          <p:cNvPr id="13" name="TextBox 12"/>
          <p:cNvSpPr txBox="1"/>
          <p:nvPr/>
        </p:nvSpPr>
        <p:spPr>
          <a:xfrm>
            <a:off x="5068389" y="4794066"/>
            <a:ext cx="1256113"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b="1"/>
              <a:t>free radical</a:t>
            </a:r>
            <a:endParaRPr lang="en-IN"/>
          </a:p>
        </p:txBody>
      </p:sp>
      <p:cxnSp>
        <p:nvCxnSpPr>
          <p:cNvPr id="17" name="Straight Arrow Connector 16"/>
          <p:cNvCxnSpPr/>
          <p:nvPr/>
        </p:nvCxnSpPr>
        <p:spPr>
          <a:xfrm flipV="1">
            <a:off x="4833257" y="3487783"/>
            <a:ext cx="3788229" cy="1345474"/>
          </a:xfrm>
          <a:prstGeom prst="straightConnector1">
            <a:avLst/>
          </a:prstGeom>
          <a:ln>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rot="20382913">
            <a:off x="6021977" y="4167047"/>
            <a:ext cx="1026243" cy="369332"/>
          </a:xfrm>
          <a:prstGeom prst="rect">
            <a:avLst/>
          </a:prstGeom>
          <a:noFill/>
        </p:spPr>
        <p:txBody>
          <a:bodyPr wrap="none" rtlCol="0">
            <a:spAutoFit/>
          </a:bodyPr>
          <a:lstStyle/>
          <a:p>
            <a:r>
              <a:rPr lang="en-US">
                <a:solidFill>
                  <a:srgbClr val="FFFF00"/>
                </a:solidFill>
              </a:rPr>
              <a:t>Combine</a:t>
            </a:r>
            <a:endParaRPr lang="en-IN">
              <a:solidFill>
                <a:srgbClr val="FFFF00"/>
              </a:solidFill>
            </a:endParaRPr>
          </a:p>
        </p:txBody>
      </p:sp>
      <p:cxnSp>
        <p:nvCxnSpPr>
          <p:cNvPr id="20" name="Straight Arrow Connector 19"/>
          <p:cNvCxnSpPr/>
          <p:nvPr/>
        </p:nvCxnSpPr>
        <p:spPr>
          <a:xfrm>
            <a:off x="8712926" y="3487783"/>
            <a:ext cx="705394" cy="509451"/>
          </a:xfrm>
          <a:prstGeom prst="straightConnector1">
            <a:avLst/>
          </a:prstGeom>
          <a:ln>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210692" y="4232366"/>
            <a:ext cx="4007828" cy="369332"/>
          </a:xfrm>
          <a:prstGeom prst="rect">
            <a:avLst/>
          </a:prstGeom>
          <a:noFill/>
        </p:spPr>
        <p:txBody>
          <a:bodyPr wrap="none" rtlCol="0">
            <a:spAutoFit/>
          </a:bodyPr>
          <a:lstStyle/>
          <a:p>
            <a:r>
              <a:rPr lang="en-US" b="1"/>
              <a:t>CH</a:t>
            </a:r>
            <a:r>
              <a:rPr lang="en-US" b="1" baseline="-25000"/>
              <a:t>3</a:t>
            </a:r>
            <a:r>
              <a:rPr lang="en-US" b="1"/>
              <a:t>-CH</a:t>
            </a:r>
            <a:r>
              <a:rPr lang="en-US" b="1" baseline="-25000"/>
              <a:t>2</a:t>
            </a:r>
            <a:r>
              <a:rPr lang="en-US" b="1"/>
              <a:t>-CH</a:t>
            </a:r>
            <a:r>
              <a:rPr lang="en-US" b="1" baseline="-25000"/>
              <a:t>2 </a:t>
            </a:r>
            <a:r>
              <a:rPr lang="en-US" b="1"/>
              <a:t>-CH</a:t>
            </a:r>
            <a:r>
              <a:rPr lang="en-US" b="1" baseline="-25000"/>
              <a:t>2</a:t>
            </a:r>
            <a:r>
              <a:rPr lang="en-US" b="1"/>
              <a:t>-CH</a:t>
            </a:r>
            <a:r>
              <a:rPr lang="en-US" b="1" baseline="-25000"/>
              <a:t>2</a:t>
            </a:r>
            <a:r>
              <a:rPr lang="en-US" b="1"/>
              <a:t>-CH</a:t>
            </a:r>
            <a:r>
              <a:rPr lang="en-US" b="1" baseline="-25000"/>
              <a:t>2</a:t>
            </a:r>
            <a:r>
              <a:rPr lang="en-US" b="1"/>
              <a:t>-CH</a:t>
            </a:r>
            <a:r>
              <a:rPr lang="en-US" b="1" baseline="-25000"/>
              <a:t>2</a:t>
            </a:r>
            <a:r>
              <a:rPr lang="en-US" b="1"/>
              <a:t>-</a:t>
            </a:r>
            <a:r>
              <a:rPr lang="en-US" b="1">
                <a:solidFill>
                  <a:srgbClr val="FFFF00"/>
                </a:solidFill>
              </a:rPr>
              <a:t>CH</a:t>
            </a:r>
            <a:r>
              <a:rPr lang="en-US" b="1" baseline="-25000">
                <a:solidFill>
                  <a:srgbClr val="FFFF00"/>
                </a:solidFill>
              </a:rPr>
              <a:t>2</a:t>
            </a:r>
            <a:r>
              <a:rPr lang="en-US" b="1">
                <a:solidFill>
                  <a:srgbClr val="FFFF00"/>
                </a:solidFill>
              </a:rPr>
              <a:t>-CH</a:t>
            </a:r>
            <a:r>
              <a:rPr lang="en-US" b="1" baseline="-25000">
                <a:solidFill>
                  <a:srgbClr val="FFFF00"/>
                </a:solidFill>
              </a:rPr>
              <a:t>3</a:t>
            </a:r>
            <a:endParaRPr lang="en-IN">
              <a:solidFill>
                <a:srgbClr val="FFFF00"/>
              </a:solidFill>
            </a:endParaRPr>
          </a:p>
        </p:txBody>
      </p:sp>
      <p:sp>
        <p:nvSpPr>
          <p:cNvPr id="22" name="TextBox 21"/>
          <p:cNvSpPr txBox="1"/>
          <p:nvPr/>
        </p:nvSpPr>
        <p:spPr>
          <a:xfrm>
            <a:off x="6844930" y="4558936"/>
            <a:ext cx="4930068"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a:solidFill>
                  <a:srgbClr val="FFFF00"/>
                </a:solidFill>
              </a:rPr>
              <a:t>Stable for a certain time at the time of combustion</a:t>
            </a:r>
            <a:endParaRPr lang="en-IN">
              <a:solidFill>
                <a:srgbClr val="FFFF00"/>
              </a:solidFill>
            </a:endParaRPr>
          </a:p>
        </p:txBody>
      </p:sp>
      <p:sp>
        <p:nvSpPr>
          <p:cNvPr id="30" name="TextBox 29"/>
          <p:cNvSpPr txBox="1"/>
          <p:nvPr/>
        </p:nvSpPr>
        <p:spPr>
          <a:xfrm>
            <a:off x="30735" y="5367683"/>
            <a:ext cx="12161265" cy="2031325"/>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en-US" b="1"/>
              <a:t>To avoid the knocking, when TEL is used, another sever problem arises due deposition of lead metal in side chamber of IC.</a:t>
            </a:r>
          </a:p>
          <a:p>
            <a:r>
              <a:rPr lang="en-US" b="1"/>
              <a:t> Next time, when try to start the  engine, it takes to more time to kick to remove the solid lead metal from the chamber. </a:t>
            </a:r>
          </a:p>
          <a:p>
            <a:r>
              <a:rPr lang="en-US" b="1"/>
              <a:t>Naturally chemists solve the problem by adding another ingredient 1,2-Dibromoethane to remove the lead metal from the</a:t>
            </a:r>
          </a:p>
          <a:p>
            <a:r>
              <a:rPr lang="en-US" b="1"/>
              <a:t>Chamber. As a consequence, another serious environmental problem arises due to formation of PbBr</a:t>
            </a:r>
            <a:r>
              <a:rPr lang="en-US" b="1" baseline="-25000"/>
              <a:t>2</a:t>
            </a:r>
            <a:r>
              <a:rPr lang="en-US" b="1"/>
              <a:t>, a  dangerous gaseous</a:t>
            </a:r>
          </a:p>
          <a:p>
            <a:r>
              <a:rPr lang="en-US" b="1"/>
              <a:t>Heavy metal compound comes our with the exhaust gases., which have sever health effect. Naturally, TEL and 1,2-Dibromoethane are avoided with petrol., which is known as </a:t>
            </a:r>
            <a:r>
              <a:rPr lang="en-US" b="1">
                <a:solidFill>
                  <a:srgbClr val="FFFF00"/>
                </a:solidFill>
              </a:rPr>
              <a:t>Unleaded petrol.</a:t>
            </a:r>
          </a:p>
          <a:p>
            <a:endParaRPr lang="en-IN" b="1"/>
          </a:p>
        </p:txBody>
      </p:sp>
      <p:sp>
        <p:nvSpPr>
          <p:cNvPr id="31" name="TextBox 30"/>
          <p:cNvSpPr txBox="1"/>
          <p:nvPr/>
        </p:nvSpPr>
        <p:spPr>
          <a:xfrm>
            <a:off x="7005918" y="4894731"/>
            <a:ext cx="2882584" cy="369332"/>
          </a:xfrm>
          <a:prstGeom prst="rect">
            <a:avLst/>
          </a:prstGeom>
          <a:noFill/>
        </p:spPr>
        <p:txBody>
          <a:bodyPr wrap="none" rtlCol="0">
            <a:spAutoFit/>
          </a:bodyPr>
          <a:lstStyle/>
          <a:p>
            <a:r>
              <a:rPr lang="en-US" b="1" i="1"/>
              <a:t>It is the subject of chemistry</a:t>
            </a:r>
            <a:endParaRPr lang="en-IN" b="1" i="1"/>
          </a:p>
        </p:txBody>
      </p:sp>
      <p:cxnSp>
        <p:nvCxnSpPr>
          <p:cNvPr id="33" name="Curved Connector 32"/>
          <p:cNvCxnSpPr/>
          <p:nvPr/>
        </p:nvCxnSpPr>
        <p:spPr>
          <a:xfrm rot="10800000" flipV="1">
            <a:off x="2952206" y="3500845"/>
            <a:ext cx="3239588" cy="143691"/>
          </a:xfrm>
          <a:prstGeom prst="curvedConnector3">
            <a:avLst>
              <a:gd name="adj1" fmla="val 50000"/>
            </a:avLst>
          </a:prstGeom>
          <a:ln>
            <a:solidFill>
              <a:srgbClr val="FFFF00"/>
            </a:solidFill>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6123"/>
            <a:ext cx="12104553" cy="63401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2800" b="1"/>
              <a:t>Cracking of hydrocarbon: </a:t>
            </a:r>
          </a:p>
          <a:p>
            <a:r>
              <a:rPr lang="en-US" b="1" i="1"/>
              <a:t>Cracking  is mainly fragmentation of heavy residue (particularly naphtha and other undesirable  long chain hydrocarbons </a:t>
            </a:r>
          </a:p>
          <a:p>
            <a:r>
              <a:rPr lang="en-US" b="1" i="1"/>
              <a:t>of  distillation fractions) either in presence of catalyst or in absence by heating to obtain desirable components is known</a:t>
            </a:r>
          </a:p>
          <a:p>
            <a:r>
              <a:rPr lang="en-US" b="1" i="1"/>
              <a:t> as Cracking. </a:t>
            </a:r>
          </a:p>
          <a:p>
            <a:r>
              <a:rPr lang="en-GB" altLang="en-US" b="1">
                <a:solidFill>
                  <a:srgbClr val="010066"/>
                </a:solidFill>
              </a:rPr>
              <a:t>Cracking  improves the following quality of Hydrocarbons:</a:t>
            </a:r>
          </a:p>
          <a:p>
            <a:r>
              <a:rPr lang="en-GB" altLang="en-US">
                <a:solidFill>
                  <a:srgbClr val="010066"/>
                </a:solidFill>
              </a:rPr>
              <a:t>(</a:t>
            </a:r>
            <a:r>
              <a:rPr lang="en-GB" altLang="en-US" err="1">
                <a:solidFill>
                  <a:srgbClr val="010066"/>
                </a:solidFill>
              </a:rPr>
              <a:t>i</a:t>
            </a:r>
            <a:r>
              <a:rPr lang="en-GB" altLang="en-US">
                <a:solidFill>
                  <a:srgbClr val="010066"/>
                </a:solidFill>
              </a:rPr>
              <a:t>) it increases the amount of gasoline and other economically important fractions</a:t>
            </a:r>
          </a:p>
          <a:p>
            <a:r>
              <a:rPr lang="en-GB" altLang="en-US">
                <a:solidFill>
                  <a:srgbClr val="010066"/>
                </a:solidFill>
              </a:rPr>
              <a:t>(ii) it increases branching in chains, an important factor for petrol</a:t>
            </a:r>
          </a:p>
          <a:p>
            <a:r>
              <a:rPr lang="en-GB" altLang="en-US">
                <a:solidFill>
                  <a:srgbClr val="010066"/>
                </a:solidFill>
              </a:rPr>
              <a:t>(iii) it produces </a:t>
            </a:r>
            <a:r>
              <a:rPr lang="en-GB" altLang="en-US" b="1">
                <a:solidFill>
                  <a:srgbClr val="7030A0"/>
                </a:solidFill>
              </a:rPr>
              <a:t>alkenes</a:t>
            </a:r>
            <a:r>
              <a:rPr lang="en-GB" altLang="en-US">
                <a:solidFill>
                  <a:srgbClr val="010066"/>
                </a:solidFill>
              </a:rPr>
              <a:t>, an important feedstock for chemicals</a:t>
            </a:r>
          </a:p>
          <a:p>
            <a:r>
              <a:rPr lang="en-GB" b="1">
                <a:solidFill>
                  <a:srgbClr val="010066"/>
                </a:solidFill>
              </a:rPr>
              <a:t>Cracking of hydrocarbons are done by mainly two methods:</a:t>
            </a:r>
          </a:p>
          <a:p>
            <a:pPr marL="400050" indent="-400050">
              <a:buAutoNum type="romanLcParenBoth"/>
            </a:pPr>
            <a:r>
              <a:rPr lang="en-GB">
                <a:solidFill>
                  <a:srgbClr val="010066"/>
                </a:solidFill>
              </a:rPr>
              <a:t>Thermal cracking ( at high temp. 475-530 </a:t>
            </a:r>
            <a:r>
              <a:rPr lang="en-GB" baseline="30000" err="1">
                <a:solidFill>
                  <a:srgbClr val="010066"/>
                </a:solidFill>
              </a:rPr>
              <a:t>o</a:t>
            </a:r>
            <a:r>
              <a:rPr lang="en-GB" err="1">
                <a:solidFill>
                  <a:srgbClr val="010066"/>
                </a:solidFill>
              </a:rPr>
              <a:t>C</a:t>
            </a:r>
            <a:r>
              <a:rPr lang="en-GB">
                <a:solidFill>
                  <a:srgbClr val="010066"/>
                </a:solidFill>
              </a:rPr>
              <a:t> and pressure (100 kg/cm</a:t>
            </a:r>
            <a:r>
              <a:rPr lang="en-GB" baseline="30000">
                <a:solidFill>
                  <a:srgbClr val="010066"/>
                </a:solidFill>
              </a:rPr>
              <a:t>2</a:t>
            </a:r>
            <a:r>
              <a:rPr lang="en-GB">
                <a:solidFill>
                  <a:srgbClr val="010066"/>
                </a:solidFill>
              </a:rPr>
              <a:t>)</a:t>
            </a:r>
          </a:p>
          <a:p>
            <a:pPr marL="400050" indent="-400050">
              <a:buAutoNum type="romanLcParenBoth"/>
            </a:pPr>
            <a:r>
              <a:rPr lang="en-GB">
                <a:solidFill>
                  <a:srgbClr val="010066"/>
                </a:solidFill>
              </a:rPr>
              <a:t>Catalytic cracking (Aluminium silicate Al</a:t>
            </a:r>
            <a:r>
              <a:rPr lang="en-GB" baseline="-25000">
                <a:solidFill>
                  <a:srgbClr val="010066"/>
                </a:solidFill>
              </a:rPr>
              <a:t>2</a:t>
            </a:r>
            <a:r>
              <a:rPr lang="en-GB">
                <a:solidFill>
                  <a:srgbClr val="010066"/>
                </a:solidFill>
              </a:rPr>
              <a:t>(SiO</a:t>
            </a:r>
            <a:r>
              <a:rPr lang="en-GB" baseline="-25000">
                <a:solidFill>
                  <a:srgbClr val="010066"/>
                </a:solidFill>
              </a:rPr>
              <a:t>3</a:t>
            </a:r>
            <a:r>
              <a:rPr lang="en-GB">
                <a:solidFill>
                  <a:srgbClr val="010066"/>
                </a:solidFill>
              </a:rPr>
              <a:t>)</a:t>
            </a:r>
            <a:r>
              <a:rPr lang="en-GB" baseline="-25000">
                <a:solidFill>
                  <a:srgbClr val="010066"/>
                </a:solidFill>
              </a:rPr>
              <a:t>3</a:t>
            </a:r>
            <a:r>
              <a:rPr lang="en-GB">
                <a:solidFill>
                  <a:srgbClr val="010066"/>
                </a:solidFill>
              </a:rPr>
              <a:t> or alumina Al</a:t>
            </a:r>
            <a:r>
              <a:rPr lang="en-GB" baseline="-25000">
                <a:solidFill>
                  <a:srgbClr val="010066"/>
                </a:solidFill>
              </a:rPr>
              <a:t>2</a:t>
            </a:r>
            <a:r>
              <a:rPr lang="en-GB">
                <a:solidFill>
                  <a:srgbClr val="010066"/>
                </a:solidFill>
              </a:rPr>
              <a:t>O</a:t>
            </a:r>
            <a:r>
              <a:rPr lang="en-GB" baseline="-25000">
                <a:solidFill>
                  <a:srgbClr val="010066"/>
                </a:solidFill>
              </a:rPr>
              <a:t>3</a:t>
            </a:r>
            <a:r>
              <a:rPr lang="en-GB">
                <a:solidFill>
                  <a:srgbClr val="010066"/>
                </a:solidFill>
              </a:rPr>
              <a:t>)    </a:t>
            </a:r>
          </a:p>
          <a:p>
            <a:pPr marL="400050" indent="-400050"/>
            <a:r>
              <a:rPr lang="en-GB" sz="2400" b="1">
                <a:solidFill>
                  <a:srgbClr val="010066"/>
                </a:solidFill>
              </a:rPr>
              <a:t>Thermal cracking: </a:t>
            </a:r>
            <a:r>
              <a:rPr lang="en-GB" b="1">
                <a:solidFill>
                  <a:srgbClr val="010066"/>
                </a:solidFill>
              </a:rPr>
              <a:t>done again two different process. </a:t>
            </a:r>
          </a:p>
          <a:p>
            <a:pPr marL="400050" indent="-400050"/>
            <a:r>
              <a:rPr lang="en-GB">
                <a:solidFill>
                  <a:srgbClr val="010066"/>
                </a:solidFill>
              </a:rPr>
              <a:t>(a)Liquid phase thermal cracking( the heavy oils are subjected to high temperature and pressure, when bigger HCs</a:t>
            </a:r>
          </a:p>
          <a:p>
            <a:pPr marL="400050" indent="-400050"/>
            <a:r>
              <a:rPr lang="en-GB">
                <a:solidFill>
                  <a:srgbClr val="010066"/>
                </a:solidFill>
              </a:rPr>
              <a:t> molecules breakdown to gives small molecules. 100 kg/cm</a:t>
            </a:r>
            <a:r>
              <a:rPr lang="en-GB" baseline="30000">
                <a:solidFill>
                  <a:srgbClr val="010066"/>
                </a:solidFill>
              </a:rPr>
              <a:t>2</a:t>
            </a:r>
            <a:r>
              <a:rPr lang="en-GB">
                <a:solidFill>
                  <a:srgbClr val="010066"/>
                </a:solidFill>
              </a:rPr>
              <a:t>. The cracked products are separated by fractional distillation</a:t>
            </a:r>
          </a:p>
          <a:p>
            <a:pPr marL="400050" indent="-400050"/>
            <a:r>
              <a:rPr lang="en-GB">
                <a:solidFill>
                  <a:srgbClr val="010066"/>
                </a:solidFill>
              </a:rPr>
              <a:t> with yield 55-60 % and octane rating is 60-70).</a:t>
            </a:r>
            <a:endParaRPr lang="en-US" baseline="-25000"/>
          </a:p>
          <a:p>
            <a:pPr marL="400050" indent="-400050"/>
            <a:r>
              <a:rPr lang="en-GB">
                <a:solidFill>
                  <a:srgbClr val="010066"/>
                </a:solidFill>
              </a:rPr>
              <a:t>(b) Vapour-phase thermal cracking( Cracking oils are first vaporised then cracked at about  600-650 </a:t>
            </a:r>
            <a:r>
              <a:rPr lang="en-GB" baseline="30000" err="1">
                <a:solidFill>
                  <a:srgbClr val="010066"/>
                </a:solidFill>
              </a:rPr>
              <a:t>o</a:t>
            </a:r>
            <a:r>
              <a:rPr lang="en-GB" err="1">
                <a:solidFill>
                  <a:srgbClr val="010066"/>
                </a:solidFill>
              </a:rPr>
              <a:t>C</a:t>
            </a:r>
            <a:r>
              <a:rPr lang="en-GB">
                <a:solidFill>
                  <a:srgbClr val="010066"/>
                </a:solidFill>
              </a:rPr>
              <a:t> and at low </a:t>
            </a:r>
          </a:p>
          <a:p>
            <a:pPr marL="400050" indent="-400050"/>
            <a:r>
              <a:rPr lang="en-GB">
                <a:solidFill>
                  <a:srgbClr val="010066"/>
                </a:solidFill>
              </a:rPr>
              <a:t>pressure of  10-20 kg/cm</a:t>
            </a:r>
            <a:r>
              <a:rPr lang="en-GB" baseline="30000">
                <a:solidFill>
                  <a:srgbClr val="010066"/>
                </a:solidFill>
              </a:rPr>
              <a:t>2</a:t>
            </a:r>
            <a:r>
              <a:rPr lang="en-GB">
                <a:solidFill>
                  <a:srgbClr val="010066"/>
                </a:solidFill>
              </a:rPr>
              <a:t>.  It require less time and have better antiknock property.</a:t>
            </a:r>
          </a:p>
          <a:p>
            <a:r>
              <a:rPr lang="en-GB" sz="2400" b="1">
                <a:solidFill>
                  <a:srgbClr val="010066"/>
                </a:solidFill>
              </a:rPr>
              <a:t>Catalytic cracking: </a:t>
            </a:r>
            <a:r>
              <a:rPr lang="en-GB">
                <a:solidFill>
                  <a:srgbClr val="010066"/>
                </a:solidFill>
              </a:rPr>
              <a:t>The quality and yield of gasoline produce by cracking can be greatly improved by using catalyst </a:t>
            </a:r>
          </a:p>
          <a:p>
            <a:r>
              <a:rPr lang="en-GB">
                <a:solidFill>
                  <a:srgbClr val="010066"/>
                </a:solidFill>
              </a:rPr>
              <a:t>as mentioned above and the advantages are higher % of yield, better product quality  and no external fuel is required.</a:t>
            </a:r>
          </a:p>
          <a:p>
            <a:r>
              <a:rPr lang="en-GB">
                <a:solidFill>
                  <a:srgbClr val="010066"/>
                </a:solidFill>
              </a:rPr>
              <a:t>After all, it removes sulfur as H</a:t>
            </a:r>
            <a:r>
              <a:rPr lang="en-GB" baseline="-25000">
                <a:solidFill>
                  <a:srgbClr val="010066"/>
                </a:solidFill>
              </a:rPr>
              <a:t>2</a:t>
            </a:r>
            <a:r>
              <a:rPr lang="en-GB">
                <a:solidFill>
                  <a:srgbClr val="010066"/>
                </a:solidFill>
              </a:rPr>
              <a:t>S.</a:t>
            </a:r>
            <a:endParaRPr lang="en-US"/>
          </a:p>
          <a:p>
            <a:r>
              <a:rPr lang="en-GB" altLang="en-US" sz="2400" b="1">
                <a:solidFill>
                  <a:srgbClr val="010066"/>
                </a:solidFill>
              </a:rPr>
              <a:t>Home work:  </a:t>
            </a:r>
            <a:r>
              <a:rPr lang="en-GB" altLang="en-US" b="1" i="1">
                <a:solidFill>
                  <a:srgbClr val="C00000"/>
                </a:solidFill>
              </a:rPr>
              <a:t>what are </a:t>
            </a:r>
            <a:r>
              <a:rPr lang="en-GB" altLang="en-US" b="1" i="1" err="1">
                <a:solidFill>
                  <a:srgbClr val="C00000"/>
                </a:solidFill>
              </a:rPr>
              <a:t>SOx</a:t>
            </a:r>
            <a:r>
              <a:rPr lang="en-GB" altLang="en-US" b="1" i="1">
                <a:solidFill>
                  <a:srgbClr val="C00000"/>
                </a:solidFill>
              </a:rPr>
              <a:t> and </a:t>
            </a:r>
            <a:r>
              <a:rPr lang="en-GB" altLang="en-US" b="1" i="1" err="1">
                <a:solidFill>
                  <a:srgbClr val="C00000"/>
                </a:solidFill>
              </a:rPr>
              <a:t>Nox</a:t>
            </a:r>
            <a:r>
              <a:rPr lang="en-GB" altLang="en-US" b="1" i="1">
                <a:solidFill>
                  <a:srgbClr val="C00000"/>
                </a:solidFill>
              </a:rPr>
              <a:t> ?  And what are their hazardous effects?</a:t>
            </a:r>
            <a:endParaRPr lang="en-IN" b="1" i="1">
              <a:solidFill>
                <a:srgbClr val="C00000"/>
              </a:solidFill>
            </a:endParaRPr>
          </a:p>
        </p:txBody>
      </p:sp>
      <p:sp>
        <p:nvSpPr>
          <p:cNvPr id="3" name="Text Box 5"/>
          <p:cNvSpPr txBox="1">
            <a:spLocks noChangeArrowheads="1"/>
          </p:cNvSpPr>
          <p:nvPr/>
        </p:nvSpPr>
        <p:spPr bwMode="auto">
          <a:xfrm>
            <a:off x="8122160" y="1820136"/>
            <a:ext cx="36782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50000"/>
              </a:spcBef>
              <a:defRPr/>
            </a:pPr>
            <a:r>
              <a:rPr lang="en-GB" altLang="en-US" sz="2400" b="1">
                <a:solidFill>
                  <a:srgbClr val="010066"/>
                </a:solidFill>
                <a:cs typeface="+mn-cs"/>
              </a:rPr>
              <a:t>C</a:t>
            </a:r>
            <a:r>
              <a:rPr lang="en-GB" altLang="en-US" sz="2400" b="1" baseline="-25000">
                <a:solidFill>
                  <a:srgbClr val="010066"/>
                </a:solidFill>
                <a:cs typeface="+mn-cs"/>
              </a:rPr>
              <a:t>10</a:t>
            </a:r>
            <a:r>
              <a:rPr lang="en-GB" altLang="en-US" sz="2400" b="1">
                <a:solidFill>
                  <a:srgbClr val="010066"/>
                </a:solidFill>
                <a:cs typeface="+mn-cs"/>
              </a:rPr>
              <a:t>H</a:t>
            </a:r>
            <a:r>
              <a:rPr lang="en-GB" altLang="en-US" sz="2400" b="1" baseline="-25000">
                <a:solidFill>
                  <a:srgbClr val="010066"/>
                </a:solidFill>
                <a:cs typeface="+mn-cs"/>
              </a:rPr>
              <a:t>22</a:t>
            </a:r>
            <a:r>
              <a:rPr lang="en-GB" altLang="en-US" sz="2400" b="1">
                <a:solidFill>
                  <a:srgbClr val="010066"/>
                </a:solidFill>
                <a:cs typeface="+mn-cs"/>
              </a:rPr>
              <a:t>  </a:t>
            </a:r>
            <a:r>
              <a:rPr lang="en-GB" altLang="en-US" sz="2400" b="1">
                <a:solidFill>
                  <a:srgbClr val="010066"/>
                </a:solidFill>
              </a:rPr>
              <a:t>→  </a:t>
            </a:r>
            <a:r>
              <a:rPr lang="en-GB" altLang="en-US" sz="2400" b="1">
                <a:solidFill>
                  <a:srgbClr val="010066"/>
                </a:solidFill>
                <a:cs typeface="+mn-cs"/>
              </a:rPr>
              <a:t>C</a:t>
            </a:r>
            <a:r>
              <a:rPr lang="en-GB" altLang="en-US" sz="2400" b="1" baseline="-25000">
                <a:solidFill>
                  <a:srgbClr val="010066"/>
                </a:solidFill>
                <a:cs typeface="+mn-cs"/>
              </a:rPr>
              <a:t>7</a:t>
            </a:r>
            <a:r>
              <a:rPr lang="en-GB" altLang="en-US" sz="2400" b="1">
                <a:solidFill>
                  <a:srgbClr val="010066"/>
                </a:solidFill>
                <a:cs typeface="+mn-cs"/>
              </a:rPr>
              <a:t>H</a:t>
            </a:r>
            <a:r>
              <a:rPr lang="en-GB" altLang="en-US" sz="2400" b="1" baseline="-25000">
                <a:solidFill>
                  <a:srgbClr val="010066"/>
                </a:solidFill>
                <a:cs typeface="+mn-cs"/>
              </a:rPr>
              <a:t>16</a:t>
            </a:r>
            <a:r>
              <a:rPr lang="en-GB" altLang="en-US" sz="2400" b="1">
                <a:solidFill>
                  <a:srgbClr val="010066"/>
                </a:solidFill>
                <a:cs typeface="+mn-cs"/>
              </a:rPr>
              <a:t>  +  C</a:t>
            </a:r>
            <a:r>
              <a:rPr lang="en-GB" altLang="en-US" sz="2400" b="1" baseline="-25000">
                <a:solidFill>
                  <a:srgbClr val="010066"/>
                </a:solidFill>
                <a:cs typeface="+mn-cs"/>
              </a:rPr>
              <a:t>3</a:t>
            </a:r>
            <a:r>
              <a:rPr lang="en-GB" altLang="en-US" sz="2400" b="1">
                <a:solidFill>
                  <a:srgbClr val="010066"/>
                </a:solidFill>
                <a:cs typeface="+mn-cs"/>
              </a:rPr>
              <a:t>H</a:t>
            </a:r>
            <a:r>
              <a:rPr lang="en-GB" altLang="en-US" sz="2400" b="1" baseline="-25000">
                <a:solidFill>
                  <a:srgbClr val="010066"/>
                </a:solidFill>
                <a:cs typeface="+mn-cs"/>
              </a:rPr>
              <a:t>6</a:t>
            </a:r>
            <a:endParaRPr lang="en-GB" altLang="en-US" sz="2400" b="1">
              <a:solidFill>
                <a:srgbClr val="010066"/>
              </a:solidFill>
              <a:cs typeface="+mn-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404949"/>
            <a:ext cx="12191999" cy="12926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2400" b="1">
                <a:solidFill>
                  <a:srgbClr val="FFFF00"/>
                </a:solidFill>
              </a:rPr>
              <a:t>Catalytic cracking  are two types</a:t>
            </a:r>
          </a:p>
          <a:p>
            <a:pPr marL="400050" indent="-400050">
              <a:buAutoNum type="romanLcParenBoth"/>
            </a:pPr>
            <a:r>
              <a:rPr lang="en-US" b="1">
                <a:solidFill>
                  <a:srgbClr val="FFFF00"/>
                </a:solidFill>
              </a:rPr>
              <a:t>Fixed bed catalytic cracking: The oil vapours are heated in a pre-heater at cracking temperature (429-450 </a:t>
            </a:r>
            <a:r>
              <a:rPr lang="en-US" b="1" baseline="30000" err="1">
                <a:solidFill>
                  <a:srgbClr val="FFFF00"/>
                </a:solidFill>
              </a:rPr>
              <a:t>o</a:t>
            </a:r>
            <a:r>
              <a:rPr lang="en-US" b="1" err="1">
                <a:solidFill>
                  <a:srgbClr val="FFFF00"/>
                </a:solidFill>
              </a:rPr>
              <a:t>C</a:t>
            </a:r>
            <a:r>
              <a:rPr lang="en-US" b="1">
                <a:solidFill>
                  <a:srgbClr val="FFFF00"/>
                </a:solidFill>
              </a:rPr>
              <a:t>) and then forced through catalytic chamber (artificial clay mixed with zirconium oxide and temperature as (429-450 </a:t>
            </a:r>
            <a:r>
              <a:rPr lang="en-US" b="1" baseline="30000" err="1">
                <a:solidFill>
                  <a:srgbClr val="FFFF00"/>
                </a:solidFill>
              </a:rPr>
              <a:t>o</a:t>
            </a:r>
            <a:r>
              <a:rPr lang="en-US" b="1" err="1">
                <a:solidFill>
                  <a:srgbClr val="FFFF00"/>
                </a:solidFill>
              </a:rPr>
              <a:t>C</a:t>
            </a:r>
            <a:r>
              <a:rPr lang="en-US" b="1">
                <a:solidFill>
                  <a:srgbClr val="FFFF00"/>
                </a:solidFill>
              </a:rPr>
              <a:t>) and 1.5 kg/cm2 pressure.</a:t>
            </a:r>
            <a:endParaRPr lang="en-IN" b="1">
              <a:solidFill>
                <a:srgbClr val="FFFF00"/>
              </a:solidFill>
            </a:endParaRPr>
          </a:p>
        </p:txBody>
      </p:sp>
      <p:pic>
        <p:nvPicPr>
          <p:cNvPr id="3"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8104" y="1712283"/>
            <a:ext cx="7195792"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435562" y="6283232"/>
            <a:ext cx="393768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b="1">
                <a:solidFill>
                  <a:srgbClr val="C00000"/>
                </a:solidFill>
              </a:rPr>
              <a:t>Diagram for fixed bed catalytic cracking</a:t>
            </a:r>
            <a:endParaRPr lang="en-IN" b="1">
              <a:solidFill>
                <a:srgbClr val="C00000"/>
              </a:solidFill>
            </a:endParaRPr>
          </a:p>
        </p:txBody>
      </p:sp>
      <p:sp>
        <p:nvSpPr>
          <p:cNvPr id="5" name="TextBox 4"/>
          <p:cNvSpPr txBox="1"/>
          <p:nvPr/>
        </p:nvSpPr>
        <p:spPr>
          <a:xfrm>
            <a:off x="3304921" y="26108"/>
            <a:ext cx="6309869" cy="369332"/>
          </a:xfrm>
          <a:prstGeom prst="rect">
            <a:avLst/>
          </a:prstGeom>
        </p:spPr>
        <p:style>
          <a:lnRef idx="3">
            <a:schemeClr val="lt1"/>
          </a:lnRef>
          <a:fillRef idx="1">
            <a:schemeClr val="accent4"/>
          </a:fillRef>
          <a:effectRef idx="1">
            <a:schemeClr val="accent4"/>
          </a:effectRef>
          <a:fontRef idx="minor">
            <a:schemeClr val="lt1"/>
          </a:fontRef>
        </p:style>
        <p:txBody>
          <a:bodyPr wrap="none" rtlCol="0">
            <a:spAutoFit/>
          </a:bodyPr>
          <a:lstStyle/>
          <a:p>
            <a:r>
              <a:rPr lang="en-US"/>
              <a:t> </a:t>
            </a:r>
            <a:r>
              <a:rPr lang="en-US" b="1" i="1">
                <a:solidFill>
                  <a:srgbClr val="C00000"/>
                </a:solidFill>
              </a:rPr>
              <a:t>Major role play Chemists ,  Chemical  and mechanical engineers</a:t>
            </a:r>
            <a:endParaRPr lang="en-IN" b="1" i="1">
              <a:solidFill>
                <a:srgbClr val="C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6111" y="65293"/>
            <a:ext cx="11679223" cy="135421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rtlCol="0">
            <a:spAutoFit/>
          </a:bodyPr>
          <a:lstStyle/>
          <a:p>
            <a:r>
              <a:rPr lang="en-US" sz="2800" b="1">
                <a:solidFill>
                  <a:srgbClr val="FFFF00"/>
                </a:solidFill>
              </a:rPr>
              <a:t>(ii) Fluidized moving bed catalytic cracking:</a:t>
            </a:r>
          </a:p>
          <a:p>
            <a:r>
              <a:rPr lang="en-US" b="1">
                <a:solidFill>
                  <a:srgbClr val="FFFF00"/>
                </a:solidFill>
              </a:rPr>
              <a:t>The solid catalysts are finely powdered, so that it behaves almost as a fluid, which can be mixed with gas phase of HCs.</a:t>
            </a:r>
          </a:p>
          <a:p>
            <a:r>
              <a:rPr lang="en-US" b="1">
                <a:solidFill>
                  <a:srgbClr val="FFFF00"/>
                </a:solidFill>
              </a:rPr>
              <a:t> The vapour of HCs mixed with fluidized catalyst is forced up into a large reactor ‘bed’ in which cracking of heavy oils into</a:t>
            </a:r>
          </a:p>
          <a:p>
            <a:r>
              <a:rPr lang="en-US" b="1">
                <a:solidFill>
                  <a:srgbClr val="FFFF00"/>
                </a:solidFill>
              </a:rPr>
              <a:t>Lighter  molecules occurs. The neat diagram of this process is as follows.</a:t>
            </a:r>
            <a:endParaRPr lang="en-IN" b="1">
              <a:solidFill>
                <a:srgbClr val="FFFF00"/>
              </a:solidFill>
            </a:endParaRPr>
          </a:p>
        </p:txBody>
      </p:sp>
      <p:pic>
        <p:nvPicPr>
          <p:cNvPr id="8" name="Picture 2" descr="Related imag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07130" y="1442491"/>
            <a:ext cx="6879151" cy="482767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773816" y="6257105"/>
            <a:ext cx="5457584"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b="1">
                <a:solidFill>
                  <a:srgbClr val="FFFF00"/>
                </a:solidFill>
              </a:rPr>
              <a:t>Neat Diagram of Fluidized moving bed catalytic cracking</a:t>
            </a:r>
            <a:endParaRPr lang="en-IN"/>
          </a:p>
        </p:txBody>
      </p:sp>
      <p:sp>
        <p:nvSpPr>
          <p:cNvPr id="10" name="TextBox 9"/>
          <p:cNvSpPr txBox="1"/>
          <p:nvPr/>
        </p:nvSpPr>
        <p:spPr>
          <a:xfrm>
            <a:off x="-2" y="2416634"/>
            <a:ext cx="4746299" cy="3970318"/>
          </a:xfrm>
          <a:prstGeom prst="rect">
            <a:avLst/>
          </a:prstGeom>
          <a:noFill/>
        </p:spPr>
        <p:txBody>
          <a:bodyPr wrap="none" rtlCol="0">
            <a:spAutoFit/>
          </a:bodyPr>
          <a:lstStyle/>
          <a:p>
            <a:r>
              <a:rPr lang="en-US" b="1">
                <a:solidFill>
                  <a:srgbClr val="00B0F0"/>
                </a:solidFill>
              </a:rPr>
              <a:t>Home work: (a) Explain  the role of different</a:t>
            </a:r>
          </a:p>
          <a:p>
            <a:r>
              <a:rPr lang="en-US" b="1">
                <a:solidFill>
                  <a:srgbClr val="00B0F0"/>
                </a:solidFill>
              </a:rPr>
              <a:t>Units of this total diagram and machinery parts </a:t>
            </a:r>
          </a:p>
          <a:p>
            <a:r>
              <a:rPr lang="en-US" b="1">
                <a:solidFill>
                  <a:srgbClr val="00B0F0"/>
                </a:solidFill>
              </a:rPr>
              <a:t>for better yield from the diagram.</a:t>
            </a:r>
          </a:p>
          <a:p>
            <a:r>
              <a:rPr lang="en-US" b="1">
                <a:solidFill>
                  <a:srgbClr val="00B0F0"/>
                </a:solidFill>
              </a:rPr>
              <a:t>(b) What are the advantage and disadvantages</a:t>
            </a:r>
          </a:p>
          <a:p>
            <a:r>
              <a:rPr lang="en-US" b="1">
                <a:solidFill>
                  <a:srgbClr val="00B0F0"/>
                </a:solidFill>
              </a:rPr>
              <a:t>between the above two mentioned methods?</a:t>
            </a:r>
          </a:p>
          <a:p>
            <a:r>
              <a:rPr lang="en-US" b="1">
                <a:solidFill>
                  <a:srgbClr val="00B0F0"/>
                </a:solidFill>
              </a:rPr>
              <a:t>© what are the advantages and disadvantages</a:t>
            </a:r>
          </a:p>
          <a:p>
            <a:r>
              <a:rPr lang="en-US" b="1">
                <a:solidFill>
                  <a:srgbClr val="00B0F0"/>
                </a:solidFill>
              </a:rPr>
              <a:t>Between thermal and catalytic cracking?</a:t>
            </a:r>
          </a:p>
          <a:p>
            <a:endParaRPr lang="en-US" b="1">
              <a:solidFill>
                <a:srgbClr val="00B0F0"/>
              </a:solidFill>
            </a:endParaRPr>
          </a:p>
          <a:p>
            <a:r>
              <a:rPr lang="en-US" b="1">
                <a:solidFill>
                  <a:srgbClr val="00B0F0"/>
                </a:solidFill>
              </a:rPr>
              <a:t> </a:t>
            </a:r>
            <a:r>
              <a:rPr lang="en-US" b="1">
                <a:solidFill>
                  <a:srgbClr val="7030A0"/>
                </a:solidFill>
              </a:rPr>
              <a:t>Reference Book: </a:t>
            </a:r>
          </a:p>
          <a:p>
            <a:r>
              <a:rPr lang="en-US" b="1">
                <a:solidFill>
                  <a:srgbClr val="7030A0"/>
                </a:solidFill>
              </a:rPr>
              <a:t>(</a:t>
            </a:r>
            <a:r>
              <a:rPr lang="en-US" b="1" err="1">
                <a:solidFill>
                  <a:srgbClr val="7030A0"/>
                </a:solidFill>
              </a:rPr>
              <a:t>i</a:t>
            </a:r>
            <a:r>
              <a:rPr lang="en-US" b="1">
                <a:solidFill>
                  <a:srgbClr val="7030A0"/>
                </a:solidFill>
              </a:rPr>
              <a:t>) Engineering chemistry Jain and Jain; </a:t>
            </a:r>
          </a:p>
          <a:p>
            <a:r>
              <a:rPr lang="en-US" b="1" err="1">
                <a:solidFill>
                  <a:srgbClr val="7030A0"/>
                </a:solidFill>
              </a:rPr>
              <a:t>Dhanpat</a:t>
            </a:r>
            <a:r>
              <a:rPr lang="en-US" b="1">
                <a:solidFill>
                  <a:srgbClr val="7030A0"/>
                </a:solidFill>
              </a:rPr>
              <a:t> </a:t>
            </a:r>
            <a:r>
              <a:rPr lang="en-US" b="1" err="1">
                <a:solidFill>
                  <a:srgbClr val="7030A0"/>
                </a:solidFill>
              </a:rPr>
              <a:t>Rai</a:t>
            </a:r>
            <a:r>
              <a:rPr lang="en-US" b="1">
                <a:solidFill>
                  <a:srgbClr val="7030A0"/>
                </a:solidFill>
              </a:rPr>
              <a:t> publishing company</a:t>
            </a:r>
          </a:p>
          <a:p>
            <a:r>
              <a:rPr lang="en-US" b="1">
                <a:solidFill>
                  <a:srgbClr val="7030A0"/>
                </a:solidFill>
              </a:rPr>
              <a:t>(ii) Petroleum Engineering of any reputed </a:t>
            </a:r>
          </a:p>
          <a:p>
            <a:r>
              <a:rPr lang="en-US" b="1">
                <a:solidFill>
                  <a:srgbClr val="7030A0"/>
                </a:solidFill>
              </a:rPr>
              <a:t>publisher</a:t>
            </a:r>
          </a:p>
          <a:p>
            <a:endParaRPr lang="en-IN" b="1">
              <a:solidFill>
                <a:srgbClr val="00B0F0"/>
              </a:solidFill>
            </a:endParaRPr>
          </a:p>
        </p:txBody>
      </p:sp>
    </p:spTree>
    <p:extLst>
      <p:ext uri="{BB962C8B-B14F-4D97-AF65-F5344CB8AC3E}">
        <p14:creationId xmlns:p14="http://schemas.microsoft.com/office/powerpoint/2010/main" val="23173254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914400"/>
          </a:xfrm>
        </p:spPr>
        <p:style>
          <a:lnRef idx="2">
            <a:schemeClr val="accent2">
              <a:shade val="50000"/>
            </a:schemeClr>
          </a:lnRef>
          <a:fillRef idx="1">
            <a:schemeClr val="accent2"/>
          </a:fillRef>
          <a:effectRef idx="0">
            <a:schemeClr val="accent2"/>
          </a:effectRef>
          <a:fontRef idx="minor">
            <a:schemeClr val="lt1"/>
          </a:fontRef>
        </p:style>
        <p:txBody>
          <a:bodyPr>
            <a:normAutofit/>
          </a:bodyPr>
          <a:lstStyle/>
          <a:p>
            <a:pPr algn="ctr"/>
            <a:r>
              <a:rPr lang="en-US" sz="2800" b="1">
                <a:latin typeface="Arial Black" pitchFamily="34" charset="0"/>
                <a:cs typeface="Aharoni" panose="02010803020104030203" pitchFamily="2" charset="-79"/>
              </a:rPr>
              <a:t>Biodiesel</a:t>
            </a:r>
          </a:p>
        </p:txBody>
      </p:sp>
      <p:sp>
        <p:nvSpPr>
          <p:cNvPr id="3" name="Content Placeholder 2"/>
          <p:cNvSpPr>
            <a:spLocks noGrp="1"/>
          </p:cNvSpPr>
          <p:nvPr>
            <p:ph idx="1"/>
          </p:nvPr>
        </p:nvSpPr>
        <p:spPr>
          <a:xfrm>
            <a:off x="0" y="914401"/>
            <a:ext cx="12192000" cy="5809129"/>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r>
              <a:rPr lang="en-US" sz="2400" b="1">
                <a:latin typeface="+mj-lt"/>
              </a:rPr>
              <a:t>Biofuels</a:t>
            </a:r>
          </a:p>
          <a:p>
            <a:r>
              <a:rPr lang="en-US" sz="2400" b="1">
                <a:latin typeface="+mj-lt"/>
              </a:rPr>
              <a:t>Other forms of biofuels</a:t>
            </a:r>
          </a:p>
          <a:p>
            <a:r>
              <a:rPr lang="en-US" sz="2400" b="1">
                <a:latin typeface="+mj-lt"/>
              </a:rPr>
              <a:t>First, second, third &amp; fourth generation</a:t>
            </a:r>
          </a:p>
          <a:p>
            <a:r>
              <a:rPr lang="en-US" sz="2400" b="1">
                <a:latin typeface="+mj-lt"/>
              </a:rPr>
              <a:t>Chemically edible oils are </a:t>
            </a:r>
            <a:r>
              <a:rPr lang="en-US" sz="2400" b="1" err="1">
                <a:latin typeface="+mj-lt"/>
              </a:rPr>
              <a:t>triacyl</a:t>
            </a:r>
            <a:r>
              <a:rPr lang="en-US" sz="2400" b="1">
                <a:latin typeface="+mj-lt"/>
              </a:rPr>
              <a:t> glycerol &amp; are obtained from plants</a:t>
            </a:r>
          </a:p>
          <a:p>
            <a:r>
              <a:rPr lang="en-US" sz="2400" b="1">
                <a:latin typeface="+mj-lt"/>
              </a:rPr>
              <a:t>They are trans-</a:t>
            </a:r>
            <a:r>
              <a:rPr lang="en-US" sz="2400" b="1" err="1">
                <a:latin typeface="+mj-lt"/>
              </a:rPr>
              <a:t>esterifed</a:t>
            </a:r>
            <a:r>
              <a:rPr lang="en-US" sz="2400" b="1">
                <a:latin typeface="+mj-lt"/>
              </a:rPr>
              <a:t> into </a:t>
            </a:r>
            <a:r>
              <a:rPr lang="en-US" sz="2400" b="1">
                <a:solidFill>
                  <a:schemeClr val="accent2"/>
                </a:solidFill>
                <a:latin typeface="+mj-lt"/>
              </a:rPr>
              <a:t>F</a:t>
            </a:r>
            <a:r>
              <a:rPr lang="en-US" sz="2400" b="1">
                <a:latin typeface="+mj-lt"/>
              </a:rPr>
              <a:t>atty </a:t>
            </a:r>
            <a:r>
              <a:rPr lang="en-US" sz="2400" b="1">
                <a:solidFill>
                  <a:schemeClr val="accent2"/>
                </a:solidFill>
                <a:latin typeface="+mj-lt"/>
              </a:rPr>
              <a:t>A</a:t>
            </a:r>
            <a:r>
              <a:rPr lang="en-US" sz="2400" b="1">
                <a:latin typeface="+mj-lt"/>
              </a:rPr>
              <a:t>cid </a:t>
            </a:r>
            <a:r>
              <a:rPr lang="en-US" sz="2400" b="1">
                <a:solidFill>
                  <a:schemeClr val="accent2"/>
                </a:solidFill>
                <a:latin typeface="+mj-lt"/>
              </a:rPr>
              <a:t>M</a:t>
            </a:r>
            <a:r>
              <a:rPr lang="en-US" sz="2400" b="1">
                <a:latin typeface="+mj-lt"/>
              </a:rPr>
              <a:t>ethyl </a:t>
            </a:r>
            <a:r>
              <a:rPr lang="en-US" sz="2400" b="1">
                <a:solidFill>
                  <a:schemeClr val="accent2"/>
                </a:solidFill>
                <a:latin typeface="+mj-lt"/>
              </a:rPr>
              <a:t>E</a:t>
            </a:r>
            <a:r>
              <a:rPr lang="en-US" sz="2400" b="1">
                <a:latin typeface="+mj-lt"/>
              </a:rPr>
              <a:t>ster (FAME)</a:t>
            </a:r>
          </a:p>
          <a:p>
            <a:endParaRPr lang="en-US" sz="2400" b="1">
              <a:latin typeface="+mj-lt"/>
            </a:endParaRPr>
          </a:p>
          <a:p>
            <a:endParaRPr lang="en-US" sz="2400" b="1">
              <a:latin typeface="+mj-lt"/>
            </a:endParaRPr>
          </a:p>
          <a:p>
            <a:r>
              <a:rPr lang="en-US" sz="2400" b="1">
                <a:latin typeface="+mj-lt"/>
              </a:rPr>
              <a:t>FAME is used as biodiesel</a:t>
            </a:r>
          </a:p>
          <a:p>
            <a:r>
              <a:rPr lang="en-US" sz="2400" b="1">
                <a:latin typeface="+mj-lt"/>
              </a:rPr>
              <a:t>Other fatty acid containing molecules may be used as source of biodiesel</a:t>
            </a:r>
          </a:p>
          <a:p>
            <a:r>
              <a:rPr lang="en-US" sz="2400" b="1">
                <a:latin typeface="+mj-lt"/>
              </a:rPr>
              <a:t>100% biodiesel cannot be used with present vehicle engines</a:t>
            </a:r>
          </a:p>
          <a:p>
            <a:r>
              <a:rPr lang="en-US" sz="2400" b="1">
                <a:latin typeface="+mj-lt"/>
              </a:rPr>
              <a:t>B-2, B-5 are used as present; target is B-20 to B-30</a:t>
            </a:r>
          </a:p>
        </p:txBody>
      </p:sp>
      <p:sp>
        <p:nvSpPr>
          <p:cNvPr id="4" name="Content Placeholder 2"/>
          <p:cNvSpPr txBox="1">
            <a:spLocks/>
          </p:cNvSpPr>
          <p:nvPr/>
        </p:nvSpPr>
        <p:spPr>
          <a:xfrm>
            <a:off x="8095130" y="4365530"/>
            <a:ext cx="3993776" cy="21025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pic>
        <p:nvPicPr>
          <p:cNvPr id="2050" name="Picture 2" descr="Transesterification FAME.sv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2379" y="3167257"/>
            <a:ext cx="4922131" cy="1274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9509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773" y="1235205"/>
            <a:ext cx="11966472" cy="196977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just"/>
            <a:r>
              <a:rPr lang="en-US" sz="2400" b="1">
                <a:solidFill>
                  <a:srgbClr val="FFFF00"/>
                </a:solidFill>
              </a:rPr>
              <a:t>Syllabus:</a:t>
            </a:r>
            <a:r>
              <a:rPr lang="en-US"/>
              <a:t> </a:t>
            </a:r>
            <a:r>
              <a:rPr lang="en-US" sz="2000" b="1"/>
              <a:t>Origin of petroleum/crude oil or fossil fuel, Purification of crude oil and removal of undesirable materials, fractional distillation of crude oil, name of different fractions with approx.  number of carbon contain in hydrocarbons, boiling point range of each fraction, their uses in our daily life, Knocking, antiknock compounds, composition of petrol and diesel, octane number and cetane number, Cracking of hydrocarbon, thermal and catalytic cracking, Bio-diesel.</a:t>
            </a:r>
          </a:p>
          <a:p>
            <a:pPr algn="r"/>
            <a:r>
              <a:rPr lang="en-US" b="1"/>
              <a:t>3 Lectures</a:t>
            </a:r>
            <a:endParaRPr lang="en-IN" b="1"/>
          </a:p>
        </p:txBody>
      </p:sp>
      <p:sp>
        <p:nvSpPr>
          <p:cNvPr id="4" name="TextBox 3"/>
          <p:cNvSpPr txBox="1"/>
          <p:nvPr/>
        </p:nvSpPr>
        <p:spPr>
          <a:xfrm>
            <a:off x="1452282" y="194404"/>
            <a:ext cx="9604360" cy="646331"/>
          </a:xfrm>
          <a:prstGeom prst="rect">
            <a:avLst/>
          </a:prstGeom>
          <a:noFill/>
        </p:spPr>
        <p:txBody>
          <a:bodyPr wrap="none" rtlCol="0">
            <a:spAutoFit/>
          </a:bodyPr>
          <a:lstStyle/>
          <a:p>
            <a:pPr algn="ctr"/>
            <a:r>
              <a:rPr lang="en-US" sz="3600" b="1">
                <a:solidFill>
                  <a:srgbClr val="FF0000"/>
                </a:solidFill>
              </a:rPr>
              <a:t>Chapter-3: Petroleum Chemistry and  Engineering</a:t>
            </a:r>
            <a:endParaRPr lang="en-IN" sz="3600" b="1">
              <a:solidFill>
                <a:srgbClr val="FF0000"/>
              </a:solidFill>
            </a:endParaRPr>
          </a:p>
        </p:txBody>
      </p:sp>
      <p:sp>
        <p:nvSpPr>
          <p:cNvPr id="9" name="Rectangle 8"/>
          <p:cNvSpPr/>
          <p:nvPr/>
        </p:nvSpPr>
        <p:spPr>
          <a:xfrm>
            <a:off x="814227" y="4406783"/>
            <a:ext cx="6096000" cy="1754326"/>
          </a:xfrm>
          <a:prstGeom prst="rect">
            <a:avLst/>
          </a:prstGeom>
        </p:spPr>
        <p:txBody>
          <a:bodyPr lIns="91440" tIns="45720" rIns="91440" bIns="45720" anchor="t">
            <a:spAutoFit/>
          </a:bodyPr>
          <a:lstStyle/>
          <a:p>
            <a:pPr algn="just"/>
            <a:r>
              <a:rPr lang="en-IN" b="1" dirty="0">
                <a:solidFill>
                  <a:srgbClr val="7030A0"/>
                </a:solidFill>
              </a:rPr>
              <a:t>Petroleum is a fossil fuel, originated from ancient time fossilised organic materials like different small and giant animals, zooplankton, algae etc. Due to natural calamity  all these living bodies were buried under earth crust, for a long time under pressure, temperature and natural available catalyst in absence of oxygen converted into hydrocarbon. </a:t>
            </a:r>
            <a:r>
              <a:rPr lang="en-IN" dirty="0">
                <a:solidFill>
                  <a:srgbClr val="7030A0"/>
                </a:solidFill>
              </a:rPr>
              <a:t> </a:t>
            </a:r>
          </a:p>
        </p:txBody>
      </p:sp>
      <p:sp>
        <p:nvSpPr>
          <p:cNvPr id="10" name="TextBox 9"/>
          <p:cNvSpPr txBox="1"/>
          <p:nvPr/>
        </p:nvSpPr>
        <p:spPr>
          <a:xfrm>
            <a:off x="117564" y="3317963"/>
            <a:ext cx="11633185" cy="830997"/>
          </a:xfrm>
          <a:prstGeom prst="rect">
            <a:avLst/>
          </a:prstGeom>
          <a:noFill/>
        </p:spPr>
        <p:txBody>
          <a:bodyPr wrap="none" rtlCol="0">
            <a:spAutoFit/>
          </a:bodyPr>
          <a:lstStyle/>
          <a:p>
            <a:r>
              <a:rPr lang="en-US" sz="2400" b="1" i="1">
                <a:solidFill>
                  <a:srgbClr val="7030A0"/>
                </a:solidFill>
              </a:rPr>
              <a:t>Regarding the origin of fossil fuel have different hypothesis or concept given by geologist. </a:t>
            </a:r>
          </a:p>
          <a:p>
            <a:r>
              <a:rPr lang="en-US" sz="2400" b="1" i="1">
                <a:solidFill>
                  <a:srgbClr val="7030A0"/>
                </a:solidFill>
              </a:rPr>
              <a:t>The most accepted and reliable theory is as follows</a:t>
            </a:r>
            <a:endParaRPr lang="en-IN" sz="2400" b="1" i="1">
              <a:solidFill>
                <a:srgbClr val="7030A0"/>
              </a:solidFill>
            </a:endParaRPr>
          </a:p>
        </p:txBody>
      </p:sp>
      <p:sp>
        <p:nvSpPr>
          <p:cNvPr id="3075" name="AutoShape 3" descr="Image result for oil refinery processing pictures fre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3077" name="AutoShape 5" descr="Image result for oil refinery processing pictures fre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3080" name="Picture 8"/>
          <p:cNvPicPr>
            <a:picLocks noChangeAspect="1" noChangeArrowheads="1"/>
          </p:cNvPicPr>
          <p:nvPr/>
        </p:nvPicPr>
        <p:blipFill>
          <a:blip r:embed="rId2"/>
          <a:srcRect/>
          <a:stretch>
            <a:fillRect/>
          </a:stretch>
        </p:blipFill>
        <p:spPr bwMode="auto">
          <a:xfrm>
            <a:off x="8836064" y="3937514"/>
            <a:ext cx="1553181" cy="1261503"/>
          </a:xfrm>
          <a:prstGeom prst="rect">
            <a:avLst/>
          </a:prstGeom>
          <a:noFill/>
          <a:ln w="9525">
            <a:noFill/>
            <a:miter lim="800000"/>
            <a:headEnd/>
            <a:tailEnd/>
          </a:ln>
          <a:effectLst/>
        </p:spPr>
      </p:pic>
      <p:pic>
        <p:nvPicPr>
          <p:cNvPr id="3081" name="Picture 9"/>
          <p:cNvPicPr>
            <a:picLocks noChangeAspect="1" noChangeArrowheads="1"/>
          </p:cNvPicPr>
          <p:nvPr/>
        </p:nvPicPr>
        <p:blipFill>
          <a:blip r:embed="rId3"/>
          <a:srcRect/>
          <a:stretch>
            <a:fillRect/>
          </a:stretch>
        </p:blipFill>
        <p:spPr bwMode="auto">
          <a:xfrm>
            <a:off x="6904084" y="3905795"/>
            <a:ext cx="1851198" cy="1345474"/>
          </a:xfrm>
          <a:prstGeom prst="rect">
            <a:avLst/>
          </a:prstGeom>
          <a:noFill/>
          <a:ln w="9525">
            <a:noFill/>
            <a:miter lim="800000"/>
            <a:headEnd/>
            <a:tailEnd/>
          </a:ln>
          <a:effectLst/>
        </p:spPr>
      </p:pic>
      <p:pic>
        <p:nvPicPr>
          <p:cNvPr id="3082" name="Picture 10"/>
          <p:cNvPicPr>
            <a:picLocks noChangeAspect="1" noChangeArrowheads="1"/>
          </p:cNvPicPr>
          <p:nvPr/>
        </p:nvPicPr>
        <p:blipFill>
          <a:blip r:embed="rId4"/>
          <a:srcRect/>
          <a:stretch>
            <a:fillRect/>
          </a:stretch>
        </p:blipFill>
        <p:spPr bwMode="auto">
          <a:xfrm>
            <a:off x="10523830" y="3949489"/>
            <a:ext cx="1668170" cy="1184213"/>
          </a:xfrm>
          <a:prstGeom prst="rect">
            <a:avLst/>
          </a:prstGeom>
          <a:noFill/>
          <a:ln w="9525">
            <a:noFill/>
            <a:miter lim="800000"/>
            <a:headEnd/>
            <a:tailEnd/>
          </a:ln>
          <a:effectLst/>
        </p:spPr>
      </p:pic>
      <p:sp>
        <p:nvSpPr>
          <p:cNvPr id="18" name="TextBox 17"/>
          <p:cNvSpPr txBox="1"/>
          <p:nvPr/>
        </p:nvSpPr>
        <p:spPr>
          <a:xfrm>
            <a:off x="7171509" y="5381897"/>
            <a:ext cx="694485" cy="369332"/>
          </a:xfrm>
          <a:prstGeom prst="rect">
            <a:avLst/>
          </a:prstGeom>
          <a:noFill/>
        </p:spPr>
        <p:txBody>
          <a:bodyPr wrap="none" rtlCol="0">
            <a:spAutoFit/>
          </a:bodyPr>
          <a:lstStyle/>
          <a:p>
            <a:r>
              <a:rPr lang="en-US"/>
              <a:t>Fossil</a:t>
            </a:r>
            <a:endParaRPr lang="en-IN"/>
          </a:p>
        </p:txBody>
      </p:sp>
      <p:sp>
        <p:nvSpPr>
          <p:cNvPr id="19" name="TextBox 18"/>
          <p:cNvSpPr txBox="1"/>
          <p:nvPr/>
        </p:nvSpPr>
        <p:spPr>
          <a:xfrm>
            <a:off x="8843548" y="5394959"/>
            <a:ext cx="1361014" cy="369332"/>
          </a:xfrm>
          <a:prstGeom prst="rect">
            <a:avLst/>
          </a:prstGeom>
          <a:noFill/>
        </p:spPr>
        <p:txBody>
          <a:bodyPr wrap="none" rtlCol="0">
            <a:spAutoFit/>
          </a:bodyPr>
          <a:lstStyle/>
          <a:p>
            <a:r>
              <a:rPr lang="en-US"/>
              <a:t>Zooplankton</a:t>
            </a:r>
            <a:endParaRPr lang="en-IN"/>
          </a:p>
        </p:txBody>
      </p:sp>
      <p:sp>
        <p:nvSpPr>
          <p:cNvPr id="20" name="TextBox 19"/>
          <p:cNvSpPr txBox="1"/>
          <p:nvPr/>
        </p:nvSpPr>
        <p:spPr>
          <a:xfrm>
            <a:off x="10946678" y="5329643"/>
            <a:ext cx="701346" cy="369332"/>
          </a:xfrm>
          <a:prstGeom prst="rect">
            <a:avLst/>
          </a:prstGeom>
          <a:noFill/>
        </p:spPr>
        <p:txBody>
          <a:bodyPr wrap="none" rtlCol="0">
            <a:spAutoFit/>
          </a:bodyPr>
          <a:lstStyle/>
          <a:p>
            <a:r>
              <a:rPr lang="en-US"/>
              <a:t>Algae</a:t>
            </a:r>
            <a:endParaRPr lang="en-IN"/>
          </a:p>
        </p:txBody>
      </p:sp>
    </p:spTree>
    <p:extLst>
      <p:ext uri="{BB962C8B-B14F-4D97-AF65-F5344CB8AC3E}">
        <p14:creationId xmlns:p14="http://schemas.microsoft.com/office/powerpoint/2010/main" val="4495925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ctr"/>
            <a:r>
              <a:rPr lang="en-US" altLang="en-US" sz="3600" b="1">
                <a:solidFill>
                  <a:srgbClr val="7030A0"/>
                </a:solidFill>
              </a:rPr>
              <a:t>Petroleum is a non-renewable resource that took millions of years to form.</a:t>
            </a:r>
          </a:p>
          <a:p>
            <a:pPr algn="ctr"/>
            <a:endParaRPr lang="en-US" altLang="en-US" sz="3600" i="1"/>
          </a:p>
          <a:p>
            <a:pPr algn="ctr"/>
            <a:r>
              <a:rPr lang="en-US" altLang="en-US" sz="3600" b="1" i="1">
                <a:solidFill>
                  <a:srgbClr val="7030A0"/>
                </a:solidFill>
              </a:rPr>
              <a:t>Our use of it has been unsustainable</a:t>
            </a:r>
          </a:p>
          <a:p>
            <a:endParaRPr lang="en-US"/>
          </a:p>
        </p:txBody>
      </p:sp>
      <p:sp>
        <p:nvSpPr>
          <p:cNvPr id="4" name="TextBox 3"/>
          <p:cNvSpPr txBox="1"/>
          <p:nvPr/>
        </p:nvSpPr>
        <p:spPr>
          <a:xfrm>
            <a:off x="4402183" y="809897"/>
            <a:ext cx="1968616" cy="923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5400"/>
              <a:t>Poster</a:t>
            </a:r>
            <a:endParaRPr lang="en-IN" sz="5400"/>
          </a:p>
        </p:txBody>
      </p:sp>
    </p:spTree>
    <p:extLst>
      <p:ext uri="{BB962C8B-B14F-4D97-AF65-F5344CB8AC3E}">
        <p14:creationId xmlns:p14="http://schemas.microsoft.com/office/powerpoint/2010/main" val="3580089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srcRect/>
          <a:stretch>
            <a:fillRect/>
          </a:stretch>
        </p:blipFill>
        <p:spPr bwMode="auto">
          <a:xfrm>
            <a:off x="510187" y="540344"/>
            <a:ext cx="11063503" cy="5834330"/>
          </a:xfrm>
          <a:prstGeom prst="rect">
            <a:avLst/>
          </a:prstGeom>
          <a:noFill/>
          <a:ln w="9525">
            <a:noFill/>
            <a:miter lim="800000"/>
            <a:headEnd/>
            <a:tailEnd/>
          </a:ln>
          <a:effectLst/>
        </p:spPr>
      </p:pic>
      <p:sp>
        <p:nvSpPr>
          <p:cNvPr id="3" name="TextBox 2"/>
          <p:cNvSpPr txBox="1"/>
          <p:nvPr/>
        </p:nvSpPr>
        <p:spPr>
          <a:xfrm>
            <a:off x="3291866" y="6217913"/>
            <a:ext cx="4601644"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b="1"/>
              <a:t>Crude oil production map in the world per day</a:t>
            </a:r>
            <a:endParaRPr lang="en-IN" b="1"/>
          </a:p>
        </p:txBody>
      </p:sp>
      <p:sp>
        <p:nvSpPr>
          <p:cNvPr id="4" name="TextBox 3"/>
          <p:cNvSpPr txBox="1"/>
          <p:nvPr/>
        </p:nvSpPr>
        <p:spPr>
          <a:xfrm>
            <a:off x="2451652" y="901148"/>
            <a:ext cx="4910319"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b="1">
                <a:solidFill>
                  <a:srgbClr val="7030A0"/>
                </a:solidFill>
              </a:rPr>
              <a:t>Out of syllabus: For your interest and information</a:t>
            </a:r>
            <a:endParaRPr lang="en-IN" b="1">
              <a:solidFill>
                <a:srgbClr val="7030A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srcRect/>
          <a:stretch>
            <a:fillRect/>
          </a:stretch>
        </p:blipFill>
        <p:spPr bwMode="auto">
          <a:xfrm>
            <a:off x="2509838" y="842963"/>
            <a:ext cx="7172325" cy="5172075"/>
          </a:xfrm>
          <a:prstGeom prst="rect">
            <a:avLst/>
          </a:prstGeom>
          <a:noFill/>
          <a:ln w="9525">
            <a:noFill/>
            <a:miter lim="800000"/>
            <a:headEnd/>
            <a:tailEnd/>
          </a:ln>
          <a:effectLst/>
        </p:spPr>
      </p:pic>
      <p:sp>
        <p:nvSpPr>
          <p:cNvPr id="3" name="TextBox 2"/>
          <p:cNvSpPr txBox="1"/>
          <p:nvPr/>
        </p:nvSpPr>
        <p:spPr>
          <a:xfrm>
            <a:off x="4704522" y="344557"/>
            <a:ext cx="184731" cy="369332"/>
          </a:xfrm>
          <a:prstGeom prst="rect">
            <a:avLst/>
          </a:prstGeom>
          <a:noFill/>
        </p:spPr>
        <p:txBody>
          <a:bodyPr wrap="none" rtlCol="0">
            <a:spAutoFit/>
          </a:bodyPr>
          <a:lstStyle/>
          <a:p>
            <a:endParaRPr lang="en-I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1" descr="D:\DSC02959.JPG"/>
          <p:cNvPicPr>
            <a:picLocks noChangeAspect="1" noChangeArrowheads="1"/>
          </p:cNvPicPr>
          <p:nvPr/>
        </p:nvPicPr>
        <p:blipFill>
          <a:blip r:embed="rId2" cstate="print"/>
          <a:srcRect/>
          <a:stretch>
            <a:fillRect/>
          </a:stretch>
        </p:blipFill>
        <p:spPr bwMode="auto">
          <a:xfrm>
            <a:off x="1524000" y="0"/>
            <a:ext cx="9144000" cy="6858000"/>
          </a:xfrm>
          <a:prstGeom prst="rect">
            <a:avLst/>
          </a:prstGeom>
          <a:noFill/>
        </p:spPr>
      </p:pic>
      <p:sp>
        <p:nvSpPr>
          <p:cNvPr id="3" name="TextBox 2"/>
          <p:cNvSpPr txBox="1"/>
          <p:nvPr/>
        </p:nvSpPr>
        <p:spPr>
          <a:xfrm>
            <a:off x="3135086" y="261190"/>
            <a:ext cx="5322291" cy="1077218"/>
          </a:xfrm>
          <a:prstGeom prst="rect">
            <a:avLst/>
          </a:prstGeom>
          <a:noFill/>
        </p:spPr>
        <p:txBody>
          <a:bodyPr wrap="none" rtlCol="0">
            <a:spAutoFit/>
          </a:bodyPr>
          <a:lstStyle/>
          <a:p>
            <a:r>
              <a:rPr lang="en-US" sz="3200" b="1">
                <a:solidFill>
                  <a:srgbClr val="FFC000"/>
                </a:solidFill>
                <a:latin typeface="Verdana" pitchFamily="34" charset="0"/>
                <a:ea typeface="Verdana" pitchFamily="34" charset="0"/>
                <a:cs typeface="Verdana" pitchFamily="34" charset="0"/>
              </a:rPr>
              <a:t>Thank you,</a:t>
            </a:r>
          </a:p>
          <a:p>
            <a:r>
              <a:rPr lang="en-US" sz="3200" b="1">
                <a:solidFill>
                  <a:srgbClr val="FFC000"/>
                </a:solidFill>
                <a:latin typeface="Verdana" pitchFamily="34" charset="0"/>
                <a:ea typeface="Verdana" pitchFamily="34" charset="0"/>
                <a:cs typeface="Verdana" pitchFamily="34" charset="0"/>
              </a:rPr>
              <a:t>                       </a:t>
            </a:r>
            <a:r>
              <a:rPr lang="en-US" sz="3200" b="1">
                <a:solidFill>
                  <a:srgbClr val="FFC000"/>
                </a:solidFill>
                <a:latin typeface="Kunstler Script" pitchFamily="66" charset="0"/>
                <a:ea typeface="Verdana" pitchFamily="34" charset="0"/>
                <a:cs typeface="Verdana" pitchFamily="34" charset="0"/>
              </a:rPr>
              <a:t>With best wishes!</a:t>
            </a:r>
            <a:endParaRPr lang="en-IN" sz="3200" b="1">
              <a:solidFill>
                <a:srgbClr val="FFC000"/>
              </a:solidFill>
              <a:latin typeface="Kunstler Script" pitchFamily="66" charset="0"/>
              <a:ea typeface="Verdana" pitchFamily="34" charset="0"/>
              <a:cs typeface="Verdana" pitchFamily="34" charset="0"/>
            </a:endParaRPr>
          </a:p>
        </p:txBody>
      </p:sp>
      <p:sp>
        <p:nvSpPr>
          <p:cNvPr id="4" name="TextBox 3"/>
          <p:cNvSpPr txBox="1"/>
          <p:nvPr/>
        </p:nvSpPr>
        <p:spPr>
          <a:xfrm>
            <a:off x="1537257" y="6566456"/>
            <a:ext cx="3767826" cy="307777"/>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r>
              <a:rPr lang="en-US" sz="1400" b="1"/>
              <a:t>Own hand photography of Pisa tower, Italy: SCM</a:t>
            </a:r>
            <a:endParaRPr lang="en-IN" sz="1400" b="1"/>
          </a:p>
        </p:txBody>
      </p:sp>
      <p:sp>
        <p:nvSpPr>
          <p:cNvPr id="5" name="Rectangle 4"/>
          <p:cNvSpPr/>
          <p:nvPr/>
        </p:nvSpPr>
        <p:spPr>
          <a:xfrm>
            <a:off x="4518972" y="5823788"/>
            <a:ext cx="6096000" cy="830997"/>
          </a:xfrm>
          <a:prstGeom prst="rect">
            <a:avLst/>
          </a:prstGeom>
        </p:spPr>
        <p:txBody>
          <a:bodyPr>
            <a:spAutoFit/>
          </a:bodyPr>
          <a:lstStyle/>
          <a:p>
            <a:pPr algn="just"/>
            <a:r>
              <a:rPr lang="en-US" sz="1600" b="1">
                <a:solidFill>
                  <a:srgbClr val="FFFF00"/>
                </a:solidFill>
              </a:rPr>
              <a:t>N. B.: For any doubt,  constructive criticism and suggestions or any correction to improve the power point would be most welcome. PPT is prepared within short time for the interest of B. Tech. students.</a:t>
            </a:r>
          </a:p>
        </p:txBody>
      </p:sp>
      <p:sp>
        <p:nvSpPr>
          <p:cNvPr id="6" name="Rectangle 5"/>
          <p:cNvSpPr/>
          <p:nvPr/>
        </p:nvSpPr>
        <p:spPr>
          <a:xfrm>
            <a:off x="1588329" y="5851508"/>
            <a:ext cx="2968057" cy="58477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a:spAutoFit/>
          </a:bodyPr>
          <a:lstStyle/>
          <a:p>
            <a:pPr marL="400050" indent="-400050" algn="just"/>
            <a:r>
              <a:rPr lang="en-US" sz="1600" b="1">
                <a:solidFill>
                  <a:srgbClr val="7030A0"/>
                </a:solidFill>
              </a:rPr>
              <a:t>Next PPT on Polymer Chemistry</a:t>
            </a:r>
          </a:p>
          <a:p>
            <a:pPr marL="400050" indent="-400050" algn="just"/>
            <a:r>
              <a:rPr lang="en-US" sz="1600" b="1">
                <a:solidFill>
                  <a:srgbClr val="7030A0"/>
                </a:solidFill>
              </a:rPr>
              <a:t> and Engineering is coming soon.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7995" y="3095893"/>
            <a:ext cx="12254765" cy="2277547"/>
          </a:xfrm>
          <a:prstGeom prst="rect">
            <a:avLst/>
          </a:prstGeom>
          <a:noFill/>
        </p:spPr>
        <p:txBody>
          <a:bodyPr wrap="none" rtlCol="0">
            <a:spAutoFit/>
          </a:bodyPr>
          <a:lstStyle/>
          <a:p>
            <a:r>
              <a:rPr lang="en-US" sz="2400" b="1" i="1">
                <a:solidFill>
                  <a:srgbClr val="00B050"/>
                </a:solidFill>
              </a:rPr>
              <a:t>Removal of solid gangue materials from crude oil (Science and Technology)</a:t>
            </a:r>
          </a:p>
          <a:p>
            <a:pPr algn="just"/>
            <a:r>
              <a:rPr lang="en-US" sz="2000" b="1">
                <a:solidFill>
                  <a:srgbClr val="7030A0"/>
                </a:solidFill>
              </a:rPr>
              <a:t>Crude oil extracted from the earth’s crust mainly contains silica, mica, insoluble material, water, hydrocarbon and </a:t>
            </a:r>
          </a:p>
          <a:p>
            <a:pPr algn="just"/>
            <a:r>
              <a:rPr lang="en-US" sz="2000" b="1">
                <a:solidFill>
                  <a:srgbClr val="7030A0"/>
                </a:solidFill>
              </a:rPr>
              <a:t>natural gas. Silica, mica and insoluble materials are separated by keeping the mixture  in tank or reservoir for a </a:t>
            </a:r>
          </a:p>
          <a:p>
            <a:pPr algn="just"/>
            <a:r>
              <a:rPr lang="en-US" sz="2000" b="1">
                <a:solidFill>
                  <a:srgbClr val="7030A0"/>
                </a:solidFill>
              </a:rPr>
              <a:t>certain period and heavy insoluble material are settle down under gravity in natural process. Insoluble material </a:t>
            </a:r>
          </a:p>
          <a:p>
            <a:pPr algn="just"/>
            <a:r>
              <a:rPr lang="en-US" sz="2000" b="1">
                <a:solidFill>
                  <a:srgbClr val="7030A0"/>
                </a:solidFill>
              </a:rPr>
              <a:t>settle at the bottom of the tanks and emulsion of water and hydrocarbon mixture remain in upper layer, which is</a:t>
            </a:r>
          </a:p>
          <a:p>
            <a:pPr algn="just"/>
            <a:r>
              <a:rPr lang="en-US" sz="2000" b="1">
                <a:solidFill>
                  <a:srgbClr val="7030A0"/>
                </a:solidFill>
              </a:rPr>
              <a:t> separated from undesirable materials. </a:t>
            </a:r>
          </a:p>
          <a:p>
            <a:r>
              <a:rPr lang="en-US"/>
              <a:t> </a:t>
            </a:r>
            <a:endParaRPr lang="en-IN"/>
          </a:p>
        </p:txBody>
      </p:sp>
      <p:sp>
        <p:nvSpPr>
          <p:cNvPr id="4" name="TextBox 3"/>
          <p:cNvSpPr txBox="1"/>
          <p:nvPr/>
        </p:nvSpPr>
        <p:spPr>
          <a:xfrm>
            <a:off x="195941" y="391886"/>
            <a:ext cx="6387740" cy="2585323"/>
          </a:xfrm>
          <a:prstGeom prst="rect">
            <a:avLst/>
          </a:prstGeom>
          <a:noFill/>
        </p:spPr>
        <p:txBody>
          <a:bodyPr wrap="square" rtlCol="0">
            <a:spAutoFit/>
          </a:bodyPr>
          <a:lstStyle/>
          <a:p>
            <a:r>
              <a:rPr lang="en-US" b="1">
                <a:solidFill>
                  <a:srgbClr val="00B050"/>
                </a:solidFill>
              </a:rPr>
              <a:t>Extraction of crude  oil from wells (Science and Engineering): </a:t>
            </a:r>
          </a:p>
          <a:p>
            <a:pPr algn="just"/>
            <a:r>
              <a:rPr lang="en-US" b="1">
                <a:solidFill>
                  <a:srgbClr val="7030A0"/>
                </a:solidFill>
              </a:rPr>
              <a:t>Hot air and water are passed through pipe lines under pressure into the deep layer, where crude oil is reserved at the depth of earth’s crust. Under pressure mainly hydrocarbons remain as solid, which is difficult to fetch from under ground. Naturally In presence of hot air and water hydrocarbons are form emulsion or become gas. Consequently less viscous and more gaseous materials are easily  extracted with  high suction pump through pipelines.</a:t>
            </a:r>
            <a:endParaRPr lang="en-IN" b="1">
              <a:solidFill>
                <a:srgbClr val="7030A0"/>
              </a:solidFill>
            </a:endParaRPr>
          </a:p>
        </p:txBody>
      </p:sp>
      <p:pic>
        <p:nvPicPr>
          <p:cNvPr id="5" name="Picture 1"/>
          <p:cNvPicPr>
            <a:picLocks noChangeAspect="1" noChangeArrowheads="1"/>
          </p:cNvPicPr>
          <p:nvPr/>
        </p:nvPicPr>
        <p:blipFill>
          <a:blip r:embed="rId2"/>
          <a:srcRect/>
          <a:stretch>
            <a:fillRect/>
          </a:stretch>
        </p:blipFill>
        <p:spPr bwMode="auto">
          <a:xfrm>
            <a:off x="7280131" y="161905"/>
            <a:ext cx="4476750" cy="2876550"/>
          </a:xfrm>
          <a:prstGeom prst="rect">
            <a:avLst/>
          </a:prstGeom>
          <a:noFill/>
          <a:ln w="9525">
            <a:noFill/>
            <a:miter lim="800000"/>
            <a:headEnd/>
            <a:tailEnd/>
          </a:ln>
          <a:effectLst/>
        </p:spPr>
      </p:pic>
      <p:sp>
        <p:nvSpPr>
          <p:cNvPr id="7" name="Half Frame 6"/>
          <p:cNvSpPr/>
          <p:nvPr/>
        </p:nvSpPr>
        <p:spPr>
          <a:xfrm>
            <a:off x="7667897" y="640080"/>
            <a:ext cx="535577" cy="2325189"/>
          </a:xfrm>
          <a:prstGeom prst="half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TextBox 7"/>
          <p:cNvSpPr txBox="1"/>
          <p:nvPr/>
        </p:nvSpPr>
        <p:spPr>
          <a:xfrm>
            <a:off x="8373306" y="535577"/>
            <a:ext cx="1825371" cy="369332"/>
          </a:xfrm>
          <a:prstGeom prst="rect">
            <a:avLst/>
          </a:prstGeom>
          <a:noFill/>
        </p:spPr>
        <p:txBody>
          <a:bodyPr wrap="none" rtlCol="0">
            <a:spAutoFit/>
          </a:bodyPr>
          <a:lstStyle/>
          <a:p>
            <a:r>
              <a:rPr lang="en-US"/>
              <a:t>Hot air and water</a:t>
            </a:r>
            <a:endParaRPr lang="en-IN"/>
          </a:p>
        </p:txBody>
      </p:sp>
      <p:cxnSp>
        <p:nvCxnSpPr>
          <p:cNvPr id="12" name="Straight Arrow Connector 11"/>
          <p:cNvCxnSpPr>
            <a:stCxn id="8" idx="1"/>
            <a:endCxn id="7" idx="0"/>
          </p:cNvCxnSpPr>
          <p:nvPr/>
        </p:nvCxnSpPr>
        <p:spPr>
          <a:xfrm rot="10800000" flipV="1">
            <a:off x="8182914" y="720242"/>
            <a:ext cx="190393" cy="909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4097" name="Picture 1"/>
          <p:cNvPicPr>
            <a:picLocks noChangeAspect="1" noChangeArrowheads="1"/>
          </p:cNvPicPr>
          <p:nvPr/>
        </p:nvPicPr>
        <p:blipFill>
          <a:blip r:embed="rId3"/>
          <a:srcRect/>
          <a:stretch>
            <a:fillRect/>
          </a:stretch>
        </p:blipFill>
        <p:spPr bwMode="auto">
          <a:xfrm>
            <a:off x="5683590" y="5029201"/>
            <a:ext cx="6464889" cy="1755486"/>
          </a:xfrm>
          <a:prstGeom prst="rect">
            <a:avLst/>
          </a:prstGeom>
          <a:noFill/>
          <a:ln w="9525">
            <a:noFill/>
            <a:miter lim="800000"/>
            <a:headEnd/>
            <a:tailEnd/>
          </a:ln>
          <a:effectLst/>
        </p:spPr>
      </p:pic>
      <p:pic>
        <p:nvPicPr>
          <p:cNvPr id="4098" name="Picture 2"/>
          <p:cNvPicPr>
            <a:picLocks noChangeAspect="1" noChangeArrowheads="1"/>
          </p:cNvPicPr>
          <p:nvPr/>
        </p:nvPicPr>
        <p:blipFill>
          <a:blip r:embed="rId4"/>
          <a:srcRect/>
          <a:stretch>
            <a:fillRect/>
          </a:stretch>
        </p:blipFill>
        <p:spPr bwMode="auto">
          <a:xfrm>
            <a:off x="26111" y="5039026"/>
            <a:ext cx="5525603" cy="1675284"/>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750" y="47901"/>
            <a:ext cx="12171250" cy="3970318"/>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b="1" i="1">
                <a:solidFill>
                  <a:srgbClr val="7030A0"/>
                </a:solidFill>
              </a:rPr>
              <a:t>( Application of Electrical Engineering and Science) (Cottrell’s process)</a:t>
            </a:r>
          </a:p>
          <a:p>
            <a:pPr algn="just"/>
            <a:r>
              <a:rPr lang="en-US"/>
              <a:t> </a:t>
            </a:r>
            <a:r>
              <a:rPr lang="en-US" b="1">
                <a:solidFill>
                  <a:srgbClr val="00B0F0"/>
                </a:solidFill>
              </a:rPr>
              <a:t>The emulsion of crude oil is passed through highly voltage (10,000-15,000 Volt) with special designed metal plates with</a:t>
            </a:r>
          </a:p>
          <a:p>
            <a:pPr algn="just"/>
            <a:r>
              <a:rPr lang="en-US" b="1">
                <a:solidFill>
                  <a:srgbClr val="00B0F0"/>
                </a:solidFill>
              </a:rPr>
              <a:t> positive and negatively charged. Negative charged plate emits electrons and small water droplets received easily and</a:t>
            </a:r>
          </a:p>
          <a:p>
            <a:pPr algn="just"/>
            <a:r>
              <a:rPr lang="en-US" b="1">
                <a:solidFill>
                  <a:srgbClr val="00B0F0"/>
                </a:solidFill>
              </a:rPr>
              <a:t> attracted by the positively charged plated. As a result small droplets become bigger water drop and separated from the</a:t>
            </a:r>
          </a:p>
          <a:p>
            <a:pPr algn="just"/>
            <a:r>
              <a:rPr lang="en-US" b="1">
                <a:solidFill>
                  <a:srgbClr val="00B0F0"/>
                </a:solidFill>
              </a:rPr>
              <a:t> emulsion.</a:t>
            </a:r>
          </a:p>
          <a:p>
            <a:r>
              <a:rPr lang="en-US" b="1">
                <a:solidFill>
                  <a:srgbClr val="7030A0"/>
                </a:solidFill>
              </a:rPr>
              <a:t>(Application of knowledge of Chemistry)</a:t>
            </a:r>
          </a:p>
          <a:p>
            <a:r>
              <a:rPr lang="en-US"/>
              <a:t> </a:t>
            </a:r>
            <a:r>
              <a:rPr lang="en-US" b="1">
                <a:solidFill>
                  <a:srgbClr val="00B0F0"/>
                </a:solidFill>
              </a:rPr>
              <a:t>Crude oil mainly contains  aliphatic, alicyclic, aromatic and nitrogen and sulfur containing compounds. To obtain clean and </a:t>
            </a:r>
          </a:p>
          <a:p>
            <a:r>
              <a:rPr lang="en-US" b="1">
                <a:solidFill>
                  <a:srgbClr val="00B0F0"/>
                </a:solidFill>
              </a:rPr>
              <a:t>safe different components of hydrocarbons, removal of sulfur is must and is done by passing hydrocarbon mixture  through</a:t>
            </a:r>
          </a:p>
          <a:p>
            <a:r>
              <a:rPr lang="en-US" b="1">
                <a:solidFill>
                  <a:srgbClr val="00B0F0"/>
                </a:solidFill>
              </a:rPr>
              <a:t>catalytic bed containing </a:t>
            </a:r>
            <a:r>
              <a:rPr lang="en-US" b="1" err="1">
                <a:solidFill>
                  <a:srgbClr val="00B0F0"/>
                </a:solidFill>
              </a:rPr>
              <a:t>CuO</a:t>
            </a:r>
            <a:r>
              <a:rPr lang="en-US" b="1">
                <a:solidFill>
                  <a:srgbClr val="00B0F0"/>
                </a:solidFill>
              </a:rPr>
              <a:t>. Sulfur containing compounds react with Cu</a:t>
            </a:r>
            <a:r>
              <a:rPr lang="en-US" b="1" baseline="-25000">
                <a:solidFill>
                  <a:srgbClr val="00B0F0"/>
                </a:solidFill>
              </a:rPr>
              <a:t>2</a:t>
            </a:r>
            <a:r>
              <a:rPr lang="en-US" b="1">
                <a:solidFill>
                  <a:srgbClr val="00B0F0"/>
                </a:solidFill>
              </a:rPr>
              <a:t>O and form solid black Cu</a:t>
            </a:r>
            <a:r>
              <a:rPr lang="en-US" b="1" baseline="-25000">
                <a:solidFill>
                  <a:srgbClr val="00B0F0"/>
                </a:solidFill>
              </a:rPr>
              <a:t>2</a:t>
            </a:r>
            <a:r>
              <a:rPr lang="en-US" b="1">
                <a:solidFill>
                  <a:srgbClr val="00B0F0"/>
                </a:solidFill>
              </a:rPr>
              <a:t>S, which is removed by filtration.</a:t>
            </a:r>
          </a:p>
          <a:p>
            <a:r>
              <a:rPr lang="en-US" b="1">
                <a:solidFill>
                  <a:srgbClr val="7030A0"/>
                </a:solidFill>
              </a:rPr>
              <a:t>(Application of Civil Engineering)</a:t>
            </a:r>
          </a:p>
          <a:p>
            <a:r>
              <a:rPr lang="en-US" b="1">
                <a:solidFill>
                  <a:srgbClr val="00B0F0"/>
                </a:solidFill>
              </a:rPr>
              <a:t>Impurities free crude oil is transported to oil refinery through pipe lines or through railway transport. I think you have </a:t>
            </a:r>
          </a:p>
          <a:p>
            <a:r>
              <a:rPr lang="en-US" b="1">
                <a:solidFill>
                  <a:srgbClr val="00B0F0"/>
                </a:solidFill>
              </a:rPr>
              <a:t>experience about the obnoxious smell of crude, when stopped the oil tanker of railway wagon / goods train in rail station.</a:t>
            </a:r>
          </a:p>
          <a:p>
            <a:r>
              <a:rPr lang="en-US" b="1">
                <a:solidFill>
                  <a:srgbClr val="00B0F0"/>
                </a:solidFill>
              </a:rPr>
              <a:t>Sulfur containing hydrocarbons are pollutants and hazardous. </a:t>
            </a:r>
            <a:endParaRPr lang="en-IN" b="1">
              <a:solidFill>
                <a:srgbClr val="00B0F0"/>
              </a:solidFill>
            </a:endParaRPr>
          </a:p>
        </p:txBody>
      </p:sp>
      <p:pic>
        <p:nvPicPr>
          <p:cNvPr id="34818" name="Picture 2"/>
          <p:cNvPicPr>
            <a:picLocks noChangeAspect="1" noChangeArrowheads="1"/>
          </p:cNvPicPr>
          <p:nvPr/>
        </p:nvPicPr>
        <p:blipFill>
          <a:blip r:embed="rId2"/>
          <a:srcRect/>
          <a:stretch>
            <a:fillRect/>
          </a:stretch>
        </p:blipFill>
        <p:spPr bwMode="auto">
          <a:xfrm>
            <a:off x="8063177" y="4141687"/>
            <a:ext cx="3219450" cy="1828800"/>
          </a:xfrm>
          <a:prstGeom prst="rect">
            <a:avLst/>
          </a:prstGeom>
          <a:noFill/>
          <a:ln w="9525">
            <a:noFill/>
            <a:miter lim="800000"/>
            <a:headEnd/>
            <a:tailEnd/>
          </a:ln>
          <a:effectLst/>
        </p:spPr>
      </p:pic>
      <p:pic>
        <p:nvPicPr>
          <p:cNvPr id="34819" name="Picture 3"/>
          <p:cNvPicPr>
            <a:picLocks noChangeAspect="1" noChangeArrowheads="1"/>
          </p:cNvPicPr>
          <p:nvPr/>
        </p:nvPicPr>
        <p:blipFill>
          <a:blip r:embed="rId3"/>
          <a:srcRect/>
          <a:stretch>
            <a:fillRect/>
          </a:stretch>
        </p:blipFill>
        <p:spPr bwMode="auto">
          <a:xfrm>
            <a:off x="107597" y="4327143"/>
            <a:ext cx="2200275" cy="2524526"/>
          </a:xfrm>
          <a:prstGeom prst="rect">
            <a:avLst/>
          </a:prstGeom>
          <a:noFill/>
          <a:ln w="9525">
            <a:noFill/>
            <a:miter lim="800000"/>
            <a:headEnd/>
            <a:tailEnd/>
          </a:ln>
          <a:effectLst/>
        </p:spPr>
      </p:pic>
      <p:pic>
        <p:nvPicPr>
          <p:cNvPr id="34820" name="Picture 4"/>
          <p:cNvPicPr>
            <a:picLocks noChangeAspect="1" noChangeArrowheads="1"/>
          </p:cNvPicPr>
          <p:nvPr/>
        </p:nvPicPr>
        <p:blipFill>
          <a:blip r:embed="rId4"/>
          <a:srcRect/>
          <a:stretch>
            <a:fillRect/>
          </a:stretch>
        </p:blipFill>
        <p:spPr bwMode="auto">
          <a:xfrm>
            <a:off x="3558458" y="4536132"/>
            <a:ext cx="3856756" cy="2227729"/>
          </a:xfrm>
          <a:prstGeom prst="rect">
            <a:avLst/>
          </a:prstGeom>
          <a:noFill/>
          <a:ln w="9525">
            <a:noFill/>
            <a:miter lim="800000"/>
            <a:headEnd/>
            <a:tailEnd/>
          </a:ln>
          <a:effectLst/>
        </p:spPr>
      </p:pic>
      <p:sp>
        <p:nvSpPr>
          <p:cNvPr id="6" name="TextBox 5"/>
          <p:cNvSpPr txBox="1"/>
          <p:nvPr/>
        </p:nvSpPr>
        <p:spPr>
          <a:xfrm>
            <a:off x="40343" y="3980330"/>
            <a:ext cx="7617406" cy="369332"/>
          </a:xfrm>
          <a:prstGeom prst="rect">
            <a:avLst/>
          </a:prstGeom>
          <a:noFill/>
        </p:spPr>
        <p:txBody>
          <a:bodyPr wrap="none" rtlCol="0">
            <a:spAutoFit/>
          </a:bodyPr>
          <a:lstStyle/>
          <a:p>
            <a:r>
              <a:rPr lang="en-US" b="1">
                <a:solidFill>
                  <a:srgbClr val="7030A0"/>
                </a:solidFill>
              </a:rPr>
              <a:t>Composition of crude oil as % of different elements and different components</a:t>
            </a:r>
            <a:endParaRPr lang="en-IN" b="1">
              <a:solidFill>
                <a:srgbClr val="7030A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97858" y="156648"/>
            <a:ext cx="10515600" cy="4351338"/>
          </a:xfrm>
        </p:spPr>
        <p:style>
          <a:lnRef idx="1">
            <a:schemeClr val="accent2"/>
          </a:lnRef>
          <a:fillRef idx="2">
            <a:schemeClr val="accent2"/>
          </a:fillRef>
          <a:effectRef idx="1">
            <a:schemeClr val="accent2"/>
          </a:effectRef>
          <a:fontRef idx="minor">
            <a:schemeClr val="dk1"/>
          </a:fontRef>
        </p:style>
        <p:txBody>
          <a:bodyPr>
            <a:normAutofit lnSpcReduction="10000"/>
          </a:bodyPr>
          <a:lstStyle/>
          <a:p>
            <a:pPr algn="just"/>
            <a:r>
              <a:rPr lang="en-US" altLang="en-US">
                <a:solidFill>
                  <a:srgbClr val="002060"/>
                </a:solidFill>
              </a:rPr>
              <a:t>Petroleum: a thick and viscous with obnoxious smell, flammable, yellow-to-black mixture of solid, liquid, and gaseous hydrocarbons which is collected from Earths crust.</a:t>
            </a:r>
          </a:p>
          <a:p>
            <a:pPr algn="just"/>
            <a:r>
              <a:rPr lang="en-US" altLang="en-US">
                <a:solidFill>
                  <a:srgbClr val="002060"/>
                </a:solidFill>
              </a:rPr>
              <a:t>Crude oil: Mixture of HCs (hydrocarbons) and silica, mica, mud, water, nitrogen and sulfur containing hydrocarbons etc. It is raw material for oil refinery and also used in thermal power plant to run after lit up unless the power plant is in position of power generation. Thermal power plants run with crude oil near about six hrs before power generation, It’s like baby food.</a:t>
            </a:r>
          </a:p>
          <a:p>
            <a:r>
              <a:rPr lang="en-US" altLang="en-US">
                <a:solidFill>
                  <a:srgbClr val="002060"/>
                </a:solidFill>
              </a:rPr>
              <a:t>Natural gas: Gaseous mixture of naturally occurring with C</a:t>
            </a:r>
            <a:r>
              <a:rPr lang="en-US" altLang="en-US" baseline="-25000">
                <a:solidFill>
                  <a:srgbClr val="002060"/>
                </a:solidFill>
              </a:rPr>
              <a:t>1</a:t>
            </a:r>
            <a:r>
              <a:rPr lang="en-US" altLang="en-US">
                <a:solidFill>
                  <a:srgbClr val="002060"/>
                </a:solidFill>
              </a:rPr>
              <a:t>-C</a:t>
            </a:r>
            <a:r>
              <a:rPr lang="en-US" altLang="en-US" baseline="-25000">
                <a:solidFill>
                  <a:srgbClr val="002060"/>
                </a:solidFill>
              </a:rPr>
              <a:t>4</a:t>
            </a:r>
            <a:r>
              <a:rPr lang="en-US" altLang="en-US">
                <a:solidFill>
                  <a:srgbClr val="002060"/>
                </a:solidFill>
              </a:rPr>
              <a:t> carbon containing hydrocarbons.</a:t>
            </a:r>
          </a:p>
          <a:p>
            <a:endParaRPr lang="en-US"/>
          </a:p>
        </p:txBody>
      </p:sp>
      <p:pic>
        <p:nvPicPr>
          <p:cNvPr id="4" name="Picture 7" descr="Image result for oil refinery processing pictures free"/>
          <p:cNvPicPr>
            <a:picLocks noChangeAspect="1" noChangeArrowheads="1"/>
          </p:cNvPicPr>
          <p:nvPr/>
        </p:nvPicPr>
        <p:blipFill>
          <a:blip r:embed="rId2"/>
          <a:srcRect/>
          <a:stretch>
            <a:fillRect/>
          </a:stretch>
        </p:blipFill>
        <p:spPr bwMode="auto">
          <a:xfrm>
            <a:off x="7837714" y="4545874"/>
            <a:ext cx="4297469" cy="2272967"/>
          </a:xfrm>
          <a:prstGeom prst="rect">
            <a:avLst/>
          </a:prstGeom>
          <a:noFill/>
        </p:spPr>
      </p:pic>
      <p:pic>
        <p:nvPicPr>
          <p:cNvPr id="2049" name="Picture 1"/>
          <p:cNvPicPr>
            <a:picLocks noChangeAspect="1" noChangeArrowheads="1"/>
          </p:cNvPicPr>
          <p:nvPr/>
        </p:nvPicPr>
        <p:blipFill>
          <a:blip r:embed="rId3"/>
          <a:srcRect/>
          <a:stretch>
            <a:fillRect/>
          </a:stretch>
        </p:blipFill>
        <p:spPr bwMode="auto">
          <a:xfrm>
            <a:off x="822961" y="4519749"/>
            <a:ext cx="3944958" cy="2286002"/>
          </a:xfrm>
          <a:prstGeom prst="rect">
            <a:avLst/>
          </a:prstGeom>
          <a:noFill/>
          <a:ln w="9525">
            <a:noFill/>
            <a:miter lim="800000"/>
            <a:headEnd/>
            <a:tailEnd/>
          </a:ln>
          <a:effectLst/>
        </p:spPr>
      </p:pic>
      <p:sp>
        <p:nvSpPr>
          <p:cNvPr id="5" name="TextBox 4"/>
          <p:cNvSpPr txBox="1"/>
          <p:nvPr/>
        </p:nvSpPr>
        <p:spPr>
          <a:xfrm>
            <a:off x="4767937" y="4572000"/>
            <a:ext cx="3079817" cy="1477328"/>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lgn="just"/>
            <a:r>
              <a:rPr lang="en-US" b="1">
                <a:solidFill>
                  <a:srgbClr val="7030A0"/>
                </a:solidFill>
              </a:rPr>
              <a:t>Thermal power plant exhorts</a:t>
            </a:r>
          </a:p>
          <a:p>
            <a:pPr algn="just"/>
            <a:r>
              <a:rPr lang="en-US" b="1">
                <a:solidFill>
                  <a:srgbClr val="7030A0"/>
                </a:solidFill>
              </a:rPr>
              <a:t>highly dense black smoke due </a:t>
            </a:r>
          </a:p>
          <a:p>
            <a:pPr algn="just"/>
            <a:r>
              <a:rPr lang="en-US" b="1">
                <a:solidFill>
                  <a:srgbClr val="7030A0"/>
                </a:solidFill>
              </a:rPr>
              <a:t>to presence of aromatic and </a:t>
            </a:r>
          </a:p>
          <a:p>
            <a:pPr algn="just"/>
            <a:r>
              <a:rPr lang="en-US" b="1">
                <a:solidFill>
                  <a:srgbClr val="7030A0"/>
                </a:solidFill>
              </a:rPr>
              <a:t>unsaturated hydrocarbon’s </a:t>
            </a:r>
          </a:p>
          <a:p>
            <a:pPr algn="just"/>
            <a:r>
              <a:rPr lang="en-US" b="1">
                <a:solidFill>
                  <a:srgbClr val="7030A0"/>
                </a:solidFill>
              </a:rPr>
              <a:t>incomplete combustion.</a:t>
            </a:r>
            <a:endParaRPr lang="en-IN" b="1">
              <a:solidFill>
                <a:srgbClr val="7030A0"/>
              </a:solidFill>
            </a:endParaRPr>
          </a:p>
        </p:txBody>
      </p:sp>
    </p:spTree>
    <p:extLst>
      <p:ext uri="{BB962C8B-B14F-4D97-AF65-F5344CB8AC3E}">
        <p14:creationId xmlns:p14="http://schemas.microsoft.com/office/powerpoint/2010/main" val="3181417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2" name="Object 2"/>
          <p:cNvGraphicFramePr>
            <a:graphicFrameLocks noChangeAspect="1"/>
          </p:cNvGraphicFramePr>
          <p:nvPr/>
        </p:nvGraphicFramePr>
        <p:xfrm>
          <a:off x="0" y="0"/>
          <a:ext cx="12192000" cy="6858000"/>
        </p:xfrm>
        <a:graphic>
          <a:graphicData uri="http://schemas.openxmlformats.org/presentationml/2006/ole">
            <mc:AlternateContent xmlns:mc="http://schemas.openxmlformats.org/markup-compatibility/2006">
              <mc:Choice xmlns:v="urn:schemas-microsoft-com:vml" Requires="v">
                <p:oleObj spid="_x0000_s18443" name="Chart" r:id="rId3" imgW="9492120" imgH="5490360" progId="Excel.Sheet.8">
                  <p:embed/>
                </p:oleObj>
              </mc:Choice>
              <mc:Fallback>
                <p:oleObj name="Chart" r:id="rId3" imgW="9492120" imgH="5490360" progId="Excel.Sheet.8">
                  <p:embed/>
                  <p:pic>
                    <p:nvPicPr>
                      <p:cNvPr id="0" name="Picture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603" name="Rectangle 3"/>
          <p:cNvSpPr>
            <a:spLocks noChangeArrowheads="1"/>
          </p:cNvSpPr>
          <p:nvPr/>
        </p:nvSpPr>
        <p:spPr bwMode="auto">
          <a:xfrm>
            <a:off x="1981200" y="1219200"/>
            <a:ext cx="8229600" cy="4800600"/>
          </a:xfrm>
          <a:prstGeom prst="rect">
            <a:avLst/>
          </a:prstGeom>
          <a:solidFill>
            <a:schemeClr val="bg1"/>
          </a:solidFill>
          <a:ln w="38100">
            <a:solidFill>
              <a:srgbClr val="FF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4" name="Text Box 4"/>
          <p:cNvSpPr txBox="1">
            <a:spLocks noChangeArrowheads="1"/>
          </p:cNvSpPr>
          <p:nvPr/>
        </p:nvSpPr>
        <p:spPr bwMode="auto">
          <a:xfrm>
            <a:off x="2209800" y="381000"/>
            <a:ext cx="7924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sz="3200" b="1" i="1">
                <a:solidFill>
                  <a:srgbClr val="FFFF00"/>
                </a:solidFill>
              </a:rPr>
              <a:t>Composition of Crude Oil</a:t>
            </a:r>
          </a:p>
        </p:txBody>
      </p:sp>
      <p:sp>
        <p:nvSpPr>
          <p:cNvPr id="25606" name="Rectangle 6"/>
          <p:cNvSpPr>
            <a:spLocks noChangeArrowheads="1"/>
          </p:cNvSpPr>
          <p:nvPr/>
        </p:nvSpPr>
        <p:spPr bwMode="auto">
          <a:xfrm>
            <a:off x="3348038" y="2062163"/>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25605" name="Object 5"/>
          <p:cNvGraphicFramePr>
            <a:graphicFrameLocks noChangeAspect="1"/>
          </p:cNvGraphicFramePr>
          <p:nvPr/>
        </p:nvGraphicFramePr>
        <p:xfrm>
          <a:off x="2209800" y="1981200"/>
          <a:ext cx="7772400" cy="3790950"/>
        </p:xfrm>
        <a:graphic>
          <a:graphicData uri="http://schemas.openxmlformats.org/presentationml/2006/ole">
            <mc:AlternateContent xmlns:mc="http://schemas.openxmlformats.org/markup-compatibility/2006">
              <mc:Choice xmlns:v="urn:schemas-microsoft-com:vml" Requires="v">
                <p:oleObj spid="_x0000_s18444" r:id="rId5" imgW="6581775" imgH="3276600" progId="">
                  <p:embed/>
                </p:oleObj>
              </mc:Choice>
              <mc:Fallback>
                <p:oleObj r:id="rId5" imgW="6581775" imgH="3276600" progId="">
                  <p:embed/>
                  <p:pic>
                    <p:nvPicPr>
                      <p:cNvPr id="0" name="Picture 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1981200"/>
                        <a:ext cx="7772400" cy="3790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578952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87829" y="324541"/>
            <a:ext cx="10972800" cy="1325563"/>
          </a:xfrm>
          <a:prstGeom prst="rect">
            <a:avLst/>
          </a:prstGeom>
        </p:spPr>
        <p:txBody>
          <a:bodyPr>
            <a:normAutofit fontScale="25000" lnSpcReduction="20000"/>
          </a:bodyPr>
          <a:lstStyle/>
          <a:p>
            <a:pPr marL="0" marR="0" lvl="0" indent="0" algn="just" defTabSz="914400" rtl="0" eaLnBrk="1" fontAlgn="auto" latinLnBrk="0" hangingPunct="1">
              <a:lnSpc>
                <a:spcPct val="90000"/>
              </a:lnSpc>
              <a:spcBef>
                <a:spcPct val="0"/>
              </a:spcBef>
              <a:spcAft>
                <a:spcPts val="0"/>
              </a:spcAft>
              <a:buClrTx/>
              <a:buSzTx/>
              <a:buFontTx/>
              <a:buNone/>
              <a:tabLst/>
              <a:defRPr/>
            </a:pPr>
            <a:br>
              <a:rPr kumimoji="0" lang="en-US" altLang="en-US" sz="4000" b="0" i="0" u="none" strike="noStrike" kern="1200" cap="none" spc="0" normalizeH="0" baseline="0" noProof="0">
                <a:ln>
                  <a:noFill/>
                </a:ln>
                <a:solidFill>
                  <a:schemeClr val="tx1"/>
                </a:solidFill>
                <a:effectLst/>
                <a:uLnTx/>
                <a:uFillTx/>
                <a:latin typeface="+mj-lt"/>
                <a:ea typeface="+mj-ea"/>
                <a:cs typeface="+mj-cs"/>
              </a:rPr>
            </a:br>
            <a:r>
              <a:rPr kumimoji="0" lang="en-US" altLang="en-US" sz="8000" b="1" i="0" u="none" strike="noStrike" kern="1200" cap="none" spc="0" normalizeH="0" baseline="0" noProof="0">
                <a:ln>
                  <a:noFill/>
                </a:ln>
                <a:solidFill>
                  <a:srgbClr val="7030A0"/>
                </a:solidFill>
                <a:effectLst/>
                <a:uLnTx/>
                <a:uFillTx/>
                <a:ea typeface="Batang" pitchFamily="18" charset="-127"/>
                <a:cs typeface="+mj-cs"/>
              </a:rPr>
              <a:t>Fractional distillation is a physical method of separation of a mixture of different components having difference of B.P at least 10-15 </a:t>
            </a:r>
            <a:r>
              <a:rPr kumimoji="0" lang="en-US" altLang="en-US" sz="8000" b="1" i="0" u="none" strike="noStrike" kern="1200" cap="none" spc="0" normalizeH="0" baseline="30000" noProof="0" err="1">
                <a:ln>
                  <a:noFill/>
                </a:ln>
                <a:solidFill>
                  <a:srgbClr val="7030A0"/>
                </a:solidFill>
                <a:effectLst/>
                <a:uLnTx/>
                <a:uFillTx/>
                <a:ea typeface="Batang" pitchFamily="18" charset="-127"/>
                <a:cs typeface="+mj-cs"/>
              </a:rPr>
              <a:t>o</a:t>
            </a:r>
            <a:r>
              <a:rPr kumimoji="0" lang="en-US" altLang="en-US" sz="8000" b="1" i="0" u="none" strike="noStrike" kern="1200" cap="none" spc="0" normalizeH="0" baseline="0" noProof="0" err="1">
                <a:ln>
                  <a:noFill/>
                </a:ln>
                <a:solidFill>
                  <a:srgbClr val="7030A0"/>
                </a:solidFill>
                <a:effectLst/>
                <a:uLnTx/>
                <a:uFillTx/>
                <a:ea typeface="Batang" pitchFamily="18" charset="-127"/>
                <a:cs typeface="+mj-cs"/>
              </a:rPr>
              <a:t>C</a:t>
            </a:r>
            <a:r>
              <a:rPr kumimoji="0" lang="en-US" altLang="en-US" sz="8000" b="1" i="0" u="none" strike="noStrike" kern="1200" cap="none" spc="0" normalizeH="0" baseline="0" noProof="0">
                <a:ln>
                  <a:noFill/>
                </a:ln>
                <a:solidFill>
                  <a:srgbClr val="7030A0"/>
                </a:solidFill>
                <a:effectLst/>
                <a:uLnTx/>
                <a:uFillTx/>
                <a:ea typeface="Batang" pitchFamily="18" charset="-127"/>
                <a:cs typeface="+mj-cs"/>
              </a:rPr>
              <a:t>  of each components based on temperature gradient in a long</a:t>
            </a:r>
            <a:r>
              <a:rPr kumimoji="0" lang="en-US" altLang="en-US" sz="8000" b="1" i="0" u="none" strike="noStrike" kern="1200" cap="none" spc="0" normalizeH="0" noProof="0">
                <a:ln>
                  <a:noFill/>
                </a:ln>
                <a:solidFill>
                  <a:srgbClr val="7030A0"/>
                </a:solidFill>
                <a:effectLst/>
                <a:uLnTx/>
                <a:uFillTx/>
                <a:ea typeface="Batang" pitchFamily="18" charset="-127"/>
                <a:cs typeface="+mj-cs"/>
              </a:rPr>
              <a:t> tower.</a:t>
            </a:r>
            <a:br>
              <a:rPr kumimoji="0" lang="en-US" altLang="en-US" sz="8000" b="1" i="0" u="none" strike="noStrike" kern="1200" cap="none" spc="0" normalizeH="0" baseline="0" noProof="0">
                <a:ln>
                  <a:noFill/>
                </a:ln>
                <a:solidFill>
                  <a:srgbClr val="7030A0"/>
                </a:solidFill>
                <a:effectLst/>
                <a:uLnTx/>
                <a:uFillTx/>
                <a:ea typeface="Batang" pitchFamily="18" charset="-127"/>
                <a:cs typeface="+mj-cs"/>
              </a:rPr>
            </a:br>
            <a:r>
              <a:rPr kumimoji="0" lang="en-US" altLang="en-US" sz="8000" b="1" i="0" u="none" strike="noStrike" kern="1200" cap="none" spc="0" normalizeH="0" baseline="0" noProof="0">
                <a:ln>
                  <a:noFill/>
                </a:ln>
                <a:solidFill>
                  <a:srgbClr val="7030A0"/>
                </a:solidFill>
                <a:effectLst/>
                <a:uLnTx/>
                <a:uFillTx/>
                <a:ea typeface="Batang" pitchFamily="18" charset="-127"/>
                <a:cs typeface="+mj-cs"/>
              </a:rPr>
              <a:t>	The mixture of crude oil is heated in electric furnace at around 400-450 </a:t>
            </a:r>
            <a:r>
              <a:rPr kumimoji="0" lang="en-US" altLang="en-US" sz="8000" b="1" i="0" u="none" strike="noStrike" kern="1200" cap="none" spc="0" normalizeH="0" baseline="30000" noProof="0">
                <a:ln>
                  <a:noFill/>
                </a:ln>
                <a:solidFill>
                  <a:srgbClr val="7030A0"/>
                </a:solidFill>
                <a:effectLst/>
                <a:uLnTx/>
                <a:uFillTx/>
                <a:ea typeface="Batang" pitchFamily="18" charset="-127"/>
                <a:cs typeface="+mj-cs"/>
              </a:rPr>
              <a:t>o </a:t>
            </a:r>
            <a:r>
              <a:rPr kumimoji="0" lang="en-US" altLang="en-US" sz="8000" b="1" i="0" u="none" strike="noStrike" kern="1200" cap="none" spc="0" normalizeH="0" baseline="0" noProof="0">
                <a:ln>
                  <a:noFill/>
                </a:ln>
                <a:solidFill>
                  <a:srgbClr val="7030A0"/>
                </a:solidFill>
                <a:effectLst/>
                <a:uLnTx/>
                <a:uFillTx/>
                <a:ea typeface="Batang" pitchFamily="18" charset="-127"/>
                <a:cs typeface="+mj-cs"/>
              </a:rPr>
              <a:t>C and the vapour of the mixture is passed through fractionating column in </a:t>
            </a:r>
            <a:r>
              <a:rPr lang="en-US" altLang="en-US" sz="8000" b="1">
                <a:solidFill>
                  <a:srgbClr val="7030A0"/>
                </a:solidFill>
                <a:ea typeface="Batang" pitchFamily="18" charset="-127"/>
                <a:cs typeface="+mj-cs"/>
              </a:rPr>
              <a:t>oil refinery with arrangement of collection of different fractions according to our desirability. The different fractions, which we obtain are as follows. Their composition, B.P, and uses are shown below.</a:t>
            </a:r>
            <a:endParaRPr kumimoji="0" lang="en-US" altLang="en-US" sz="8000" b="1" i="0" u="none" strike="noStrike" kern="1200" cap="none" spc="0" normalizeH="0" baseline="0" noProof="0">
              <a:ln>
                <a:noFill/>
              </a:ln>
              <a:solidFill>
                <a:srgbClr val="7030A0"/>
              </a:solidFill>
              <a:effectLst/>
              <a:uLnTx/>
              <a:uFillTx/>
              <a:ea typeface="Batang" pitchFamily="18" charset="-127"/>
              <a:cs typeface="+mj-cs"/>
            </a:endParaRPr>
          </a:p>
          <a:p>
            <a:pPr marL="0" marR="0" lvl="0" indent="0" algn="just" defTabSz="914400" rtl="0" eaLnBrk="1" fontAlgn="auto" latinLnBrk="0" hangingPunct="1">
              <a:lnSpc>
                <a:spcPct val="90000"/>
              </a:lnSpc>
              <a:spcBef>
                <a:spcPct val="0"/>
              </a:spcBef>
              <a:spcAft>
                <a:spcPts val="0"/>
              </a:spcAft>
              <a:buClrTx/>
              <a:buSzTx/>
              <a:buFontTx/>
              <a:buNone/>
              <a:tabLst/>
              <a:defRPr/>
            </a:pPr>
            <a:endParaRPr kumimoji="0" lang="en-US" sz="4400" b="1" i="0" u="none" strike="noStrike" kern="1200" cap="none" spc="0" normalizeH="0" baseline="0" noProof="0">
              <a:ln>
                <a:noFill/>
              </a:ln>
              <a:solidFill>
                <a:srgbClr val="7030A0"/>
              </a:solidFill>
              <a:effectLst/>
              <a:uLnTx/>
              <a:uFillTx/>
              <a:latin typeface="Batang" pitchFamily="18" charset="-127"/>
              <a:ea typeface="Batang" pitchFamily="18" charset="-127"/>
              <a:cs typeface="+mj-cs"/>
            </a:endParaRPr>
          </a:p>
        </p:txBody>
      </p:sp>
      <p:graphicFrame>
        <p:nvGraphicFramePr>
          <p:cNvPr id="3" name="Table 2"/>
          <p:cNvGraphicFramePr>
            <a:graphicFrameLocks noGrp="1"/>
          </p:cNvGraphicFramePr>
          <p:nvPr/>
        </p:nvGraphicFramePr>
        <p:xfrm>
          <a:off x="2032000" y="1973714"/>
          <a:ext cx="9123681" cy="4582160"/>
        </p:xfrm>
        <a:graphic>
          <a:graphicData uri="http://schemas.openxmlformats.org/drawingml/2006/table">
            <a:tbl>
              <a:tblPr firstRow="1" bandRow="1">
                <a:tableStyleId>{5C22544A-7EE6-4342-B048-85BDC9FD1C3A}</a:tableStyleId>
              </a:tblPr>
              <a:tblGrid>
                <a:gridCol w="1886857">
                  <a:extLst>
                    <a:ext uri="{9D8B030D-6E8A-4147-A177-3AD203B41FA5}">
                      <a16:colId xmlns:a16="http://schemas.microsoft.com/office/drawing/2014/main" val="20000"/>
                    </a:ext>
                  </a:extLst>
                </a:gridCol>
                <a:gridCol w="1463040">
                  <a:extLst>
                    <a:ext uri="{9D8B030D-6E8A-4147-A177-3AD203B41FA5}">
                      <a16:colId xmlns:a16="http://schemas.microsoft.com/office/drawing/2014/main" val="20001"/>
                    </a:ext>
                  </a:extLst>
                </a:gridCol>
                <a:gridCol w="1711234">
                  <a:extLst>
                    <a:ext uri="{9D8B030D-6E8A-4147-A177-3AD203B41FA5}">
                      <a16:colId xmlns:a16="http://schemas.microsoft.com/office/drawing/2014/main" val="20002"/>
                    </a:ext>
                  </a:extLst>
                </a:gridCol>
                <a:gridCol w="4062550">
                  <a:extLst>
                    <a:ext uri="{9D8B030D-6E8A-4147-A177-3AD203B41FA5}">
                      <a16:colId xmlns:a16="http://schemas.microsoft.com/office/drawing/2014/main" val="20003"/>
                    </a:ext>
                  </a:extLst>
                </a:gridCol>
              </a:tblGrid>
              <a:tr h="370840">
                <a:tc>
                  <a:txBody>
                    <a:bodyPr/>
                    <a:lstStyle/>
                    <a:p>
                      <a:r>
                        <a:rPr lang="en-US"/>
                        <a:t>Name of fraction</a:t>
                      </a:r>
                      <a:endParaRPr lang="en-IN"/>
                    </a:p>
                  </a:txBody>
                  <a:tcPr/>
                </a:tc>
                <a:tc>
                  <a:txBody>
                    <a:bodyPr/>
                    <a:lstStyle/>
                    <a:p>
                      <a:r>
                        <a:rPr lang="en-US"/>
                        <a:t>Boiling point range in (</a:t>
                      </a:r>
                      <a:r>
                        <a:rPr lang="en-US" baseline="30000" err="1"/>
                        <a:t>o</a:t>
                      </a:r>
                      <a:r>
                        <a:rPr lang="en-US" err="1"/>
                        <a:t>C</a:t>
                      </a:r>
                      <a:r>
                        <a:rPr lang="en-US"/>
                        <a:t>)</a:t>
                      </a:r>
                      <a:endParaRPr lang="en-IN"/>
                    </a:p>
                  </a:txBody>
                  <a:tcPr/>
                </a:tc>
                <a:tc>
                  <a:txBody>
                    <a:bodyPr/>
                    <a:lstStyle/>
                    <a:p>
                      <a:pPr algn="just"/>
                      <a:r>
                        <a:rPr lang="en-US" baseline="0"/>
                        <a:t>Composition </a:t>
                      </a:r>
                    </a:p>
                    <a:p>
                      <a:pPr algn="just"/>
                      <a:r>
                        <a:rPr lang="en-US" baseline="0"/>
                        <a:t>of hydrocarbon</a:t>
                      </a:r>
                      <a:endParaRPr lang="en-IN"/>
                    </a:p>
                  </a:txBody>
                  <a:tcPr/>
                </a:tc>
                <a:tc>
                  <a:txBody>
                    <a:bodyPr/>
                    <a:lstStyle/>
                    <a:p>
                      <a:r>
                        <a:rPr lang="en-US"/>
                        <a:t>Uses</a:t>
                      </a:r>
                      <a:endParaRPr lang="en-IN"/>
                    </a:p>
                  </a:txBody>
                  <a:tcPr/>
                </a:tc>
                <a:extLst>
                  <a:ext uri="{0D108BD9-81ED-4DB2-BD59-A6C34878D82A}">
                    <a16:rowId xmlns:a16="http://schemas.microsoft.com/office/drawing/2014/main" val="10000"/>
                  </a:ext>
                </a:extLst>
              </a:tr>
              <a:tr h="370840">
                <a:tc>
                  <a:txBody>
                    <a:bodyPr/>
                    <a:lstStyle/>
                    <a:p>
                      <a:r>
                        <a:rPr lang="en-US"/>
                        <a:t>Uncondensed gas</a:t>
                      </a:r>
                      <a:endParaRPr lang="en-IN"/>
                    </a:p>
                  </a:txBody>
                  <a:tcPr/>
                </a:tc>
                <a:tc>
                  <a:txBody>
                    <a:bodyPr/>
                    <a:lstStyle/>
                    <a:p>
                      <a:r>
                        <a:rPr lang="en-US"/>
                        <a:t>Below 30</a:t>
                      </a:r>
                      <a:endParaRPr lang="en-IN"/>
                    </a:p>
                  </a:txBody>
                  <a:tcPr/>
                </a:tc>
                <a:tc>
                  <a:txBody>
                    <a:bodyPr/>
                    <a:lstStyle/>
                    <a:p>
                      <a:r>
                        <a:rPr lang="en-US"/>
                        <a:t>C</a:t>
                      </a:r>
                      <a:r>
                        <a:rPr lang="en-US" baseline="-25000"/>
                        <a:t>1</a:t>
                      </a:r>
                      <a:r>
                        <a:rPr lang="en-US"/>
                        <a:t>- C</a:t>
                      </a:r>
                      <a:r>
                        <a:rPr lang="en-US" baseline="-25000"/>
                        <a:t>4</a:t>
                      </a:r>
                      <a:endParaRPr lang="en-IN" baseline="-25000"/>
                    </a:p>
                  </a:txBody>
                  <a:tcPr/>
                </a:tc>
                <a:tc>
                  <a:txBody>
                    <a:bodyPr/>
                    <a:lstStyle/>
                    <a:p>
                      <a:r>
                        <a:rPr lang="en-US"/>
                        <a:t>As domestic and Industrial fuel named as LPG</a:t>
                      </a:r>
                      <a:endParaRPr lang="en-IN"/>
                    </a:p>
                  </a:txBody>
                  <a:tcPr/>
                </a:tc>
                <a:extLst>
                  <a:ext uri="{0D108BD9-81ED-4DB2-BD59-A6C34878D82A}">
                    <a16:rowId xmlns:a16="http://schemas.microsoft.com/office/drawing/2014/main" val="10001"/>
                  </a:ext>
                </a:extLst>
              </a:tr>
              <a:tr h="370840">
                <a:tc>
                  <a:txBody>
                    <a:bodyPr/>
                    <a:lstStyle/>
                    <a:p>
                      <a:r>
                        <a:rPr lang="en-US"/>
                        <a:t>Petroleum ether</a:t>
                      </a:r>
                      <a:endParaRPr lang="en-IN"/>
                    </a:p>
                  </a:txBody>
                  <a:tcPr/>
                </a:tc>
                <a:tc>
                  <a:txBody>
                    <a:bodyPr/>
                    <a:lstStyle/>
                    <a:p>
                      <a:r>
                        <a:rPr lang="en-US"/>
                        <a:t>30-70</a:t>
                      </a:r>
                      <a:endParaRPr lang="en-IN"/>
                    </a:p>
                  </a:txBody>
                  <a:tcPr/>
                </a:tc>
                <a:tc>
                  <a:txBody>
                    <a:bodyPr/>
                    <a:lstStyle/>
                    <a:p>
                      <a:r>
                        <a:rPr lang="en-US"/>
                        <a:t>C</a:t>
                      </a:r>
                      <a:r>
                        <a:rPr lang="en-US" baseline="-25000"/>
                        <a:t>5</a:t>
                      </a:r>
                      <a:r>
                        <a:rPr lang="en-US"/>
                        <a:t>-C</a:t>
                      </a:r>
                      <a:r>
                        <a:rPr lang="en-US" baseline="-25000"/>
                        <a:t>7</a:t>
                      </a:r>
                      <a:endParaRPr lang="en-IN" baseline="-25000"/>
                    </a:p>
                  </a:txBody>
                  <a:tcPr/>
                </a:tc>
                <a:tc>
                  <a:txBody>
                    <a:bodyPr/>
                    <a:lstStyle/>
                    <a:p>
                      <a:r>
                        <a:rPr lang="en-US"/>
                        <a:t>As motor fuel</a:t>
                      </a:r>
                      <a:endParaRPr lang="en-IN"/>
                    </a:p>
                  </a:txBody>
                  <a:tcPr/>
                </a:tc>
                <a:extLst>
                  <a:ext uri="{0D108BD9-81ED-4DB2-BD59-A6C34878D82A}">
                    <a16:rowId xmlns:a16="http://schemas.microsoft.com/office/drawing/2014/main" val="10002"/>
                  </a:ext>
                </a:extLst>
              </a:tr>
              <a:tr h="370840">
                <a:tc>
                  <a:txBody>
                    <a:bodyPr/>
                    <a:lstStyle/>
                    <a:p>
                      <a:r>
                        <a:rPr lang="en-US"/>
                        <a:t>Gasoline or Petrol</a:t>
                      </a:r>
                      <a:endParaRPr lang="en-IN"/>
                    </a:p>
                  </a:txBody>
                  <a:tcPr/>
                </a:tc>
                <a:tc>
                  <a:txBody>
                    <a:bodyPr/>
                    <a:lstStyle/>
                    <a:p>
                      <a:r>
                        <a:rPr lang="en-US"/>
                        <a:t>40-120</a:t>
                      </a:r>
                      <a:endParaRPr lang="en-IN"/>
                    </a:p>
                  </a:txBody>
                  <a:tcPr/>
                </a:tc>
                <a:tc>
                  <a:txBody>
                    <a:bodyPr/>
                    <a:lstStyle/>
                    <a:p>
                      <a:r>
                        <a:rPr lang="en-US"/>
                        <a:t>C</a:t>
                      </a:r>
                      <a:r>
                        <a:rPr lang="en-US" baseline="-25000"/>
                        <a:t>5</a:t>
                      </a:r>
                      <a:r>
                        <a:rPr lang="en-US"/>
                        <a:t>-C</a:t>
                      </a:r>
                      <a:r>
                        <a:rPr lang="en-US" baseline="-25000"/>
                        <a:t>9</a:t>
                      </a:r>
                      <a:endParaRPr lang="en-IN" baseline="-2500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As motor fuel, solvent and in dry cleaning</a:t>
                      </a:r>
                      <a:endParaRPr lang="en-IN"/>
                    </a:p>
                  </a:txBody>
                  <a:tcPr/>
                </a:tc>
                <a:extLst>
                  <a:ext uri="{0D108BD9-81ED-4DB2-BD59-A6C34878D82A}">
                    <a16:rowId xmlns:a16="http://schemas.microsoft.com/office/drawing/2014/main" val="10003"/>
                  </a:ext>
                </a:extLst>
              </a:tr>
              <a:tr h="370840">
                <a:tc>
                  <a:txBody>
                    <a:bodyPr/>
                    <a:lstStyle/>
                    <a:p>
                      <a:r>
                        <a:rPr lang="en-US"/>
                        <a:t>Naphtha or solvent sprit</a:t>
                      </a:r>
                      <a:endParaRPr lang="en-IN"/>
                    </a:p>
                  </a:txBody>
                  <a:tcPr/>
                </a:tc>
                <a:tc>
                  <a:txBody>
                    <a:bodyPr/>
                    <a:lstStyle/>
                    <a:p>
                      <a:r>
                        <a:rPr lang="en-US"/>
                        <a:t>120-180</a:t>
                      </a:r>
                      <a:endParaRPr lang="en-IN"/>
                    </a:p>
                  </a:txBody>
                  <a:tcPr/>
                </a:tc>
                <a:tc>
                  <a:txBody>
                    <a:bodyPr/>
                    <a:lstStyle/>
                    <a:p>
                      <a:r>
                        <a:rPr lang="en-US"/>
                        <a:t>C</a:t>
                      </a:r>
                      <a:r>
                        <a:rPr lang="en-US" baseline="-25000"/>
                        <a:t>9</a:t>
                      </a:r>
                      <a:r>
                        <a:rPr lang="en-US"/>
                        <a:t>-C</a:t>
                      </a:r>
                      <a:r>
                        <a:rPr lang="en-US" baseline="-25000"/>
                        <a:t>10</a:t>
                      </a:r>
                      <a:endParaRPr lang="en-IN" baseline="-25000"/>
                    </a:p>
                  </a:txBody>
                  <a:tcPr/>
                </a:tc>
                <a:tc>
                  <a:txBody>
                    <a:bodyPr/>
                    <a:lstStyle/>
                    <a:p>
                      <a:r>
                        <a:rPr lang="en-US"/>
                        <a:t>As solvent in dry cleaning and starting components of thermal cracking.</a:t>
                      </a:r>
                      <a:endParaRPr lang="en-IN"/>
                    </a:p>
                  </a:txBody>
                  <a:tcPr/>
                </a:tc>
                <a:extLst>
                  <a:ext uri="{0D108BD9-81ED-4DB2-BD59-A6C34878D82A}">
                    <a16:rowId xmlns:a16="http://schemas.microsoft.com/office/drawing/2014/main" val="10004"/>
                  </a:ext>
                </a:extLst>
              </a:tr>
              <a:tr h="370840">
                <a:tc>
                  <a:txBody>
                    <a:bodyPr/>
                    <a:lstStyle/>
                    <a:p>
                      <a:r>
                        <a:rPr lang="en-US"/>
                        <a:t>Kerosene oil</a:t>
                      </a:r>
                      <a:endParaRPr lang="en-IN"/>
                    </a:p>
                  </a:txBody>
                  <a:tcPr/>
                </a:tc>
                <a:tc>
                  <a:txBody>
                    <a:bodyPr/>
                    <a:lstStyle/>
                    <a:p>
                      <a:r>
                        <a:rPr lang="en-US"/>
                        <a:t>180-250</a:t>
                      </a:r>
                      <a:endParaRPr lang="en-IN"/>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C</a:t>
                      </a:r>
                      <a:r>
                        <a:rPr lang="en-US" baseline="-25000"/>
                        <a:t>10</a:t>
                      </a:r>
                      <a:r>
                        <a:rPr lang="en-US"/>
                        <a:t>-C</a:t>
                      </a:r>
                      <a:r>
                        <a:rPr lang="en-US" baseline="-25000"/>
                        <a:t>16</a:t>
                      </a:r>
                      <a:endParaRPr lang="en-IN" baseline="-25000"/>
                    </a:p>
                    <a:p>
                      <a:endParaRPr lang="en-IN"/>
                    </a:p>
                  </a:txBody>
                  <a:tcPr/>
                </a:tc>
                <a:tc>
                  <a:txBody>
                    <a:bodyPr/>
                    <a:lstStyle/>
                    <a:p>
                      <a:r>
                        <a:rPr lang="en-US"/>
                        <a:t>As an illuminant, jet engine fuel and for preparation of Laboratory gas</a:t>
                      </a:r>
                      <a:endParaRPr lang="en-IN"/>
                    </a:p>
                  </a:txBody>
                  <a:tcPr/>
                </a:tc>
                <a:extLst>
                  <a:ext uri="{0D108BD9-81ED-4DB2-BD59-A6C34878D82A}">
                    <a16:rowId xmlns:a16="http://schemas.microsoft.com/office/drawing/2014/main" val="10005"/>
                  </a:ext>
                </a:extLst>
              </a:tr>
              <a:tr h="370840">
                <a:tc>
                  <a:txBody>
                    <a:bodyPr/>
                    <a:lstStyle/>
                    <a:p>
                      <a:r>
                        <a:rPr lang="en-US"/>
                        <a:t>Diesel oil or gas oil</a:t>
                      </a:r>
                      <a:endParaRPr lang="en-IN"/>
                    </a:p>
                  </a:txBody>
                  <a:tcPr/>
                </a:tc>
                <a:tc>
                  <a:txBody>
                    <a:bodyPr/>
                    <a:lstStyle/>
                    <a:p>
                      <a:r>
                        <a:rPr lang="en-US"/>
                        <a:t>250-320</a:t>
                      </a:r>
                      <a:endParaRPr lang="en-IN"/>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C</a:t>
                      </a:r>
                      <a:r>
                        <a:rPr lang="en-US" baseline="-25000"/>
                        <a:t>10</a:t>
                      </a:r>
                      <a:r>
                        <a:rPr lang="en-US"/>
                        <a:t>-C</a:t>
                      </a:r>
                      <a:r>
                        <a:rPr lang="en-US" baseline="-25000"/>
                        <a:t>18</a:t>
                      </a:r>
                      <a:endParaRPr lang="en-IN" baseline="-25000"/>
                    </a:p>
                    <a:p>
                      <a:endParaRPr lang="en-IN"/>
                    </a:p>
                  </a:txBody>
                  <a:tcPr/>
                </a:tc>
                <a:tc>
                  <a:txBody>
                    <a:bodyPr/>
                    <a:lstStyle/>
                    <a:p>
                      <a:r>
                        <a:rPr lang="en-US"/>
                        <a:t>Diesel engine fuel</a:t>
                      </a:r>
                      <a:endParaRPr lang="en-IN"/>
                    </a:p>
                  </a:txBody>
                  <a:tcPr/>
                </a:tc>
                <a:extLst>
                  <a:ext uri="{0D108BD9-81ED-4DB2-BD59-A6C34878D82A}">
                    <a16:rowId xmlns:a16="http://schemas.microsoft.com/office/drawing/2014/main" val="10006"/>
                  </a:ext>
                </a:extLst>
              </a:tr>
              <a:tr h="370840">
                <a:tc>
                  <a:txBody>
                    <a:bodyPr/>
                    <a:lstStyle/>
                    <a:p>
                      <a:r>
                        <a:rPr lang="en-US"/>
                        <a:t>Heavy oil</a:t>
                      </a:r>
                      <a:endParaRPr lang="en-IN"/>
                    </a:p>
                  </a:txBody>
                  <a:tcPr/>
                </a:tc>
                <a:tc>
                  <a:txBody>
                    <a:bodyPr/>
                    <a:lstStyle/>
                    <a:p>
                      <a:r>
                        <a:rPr lang="en-US"/>
                        <a:t>320-400</a:t>
                      </a:r>
                      <a:endParaRPr lang="en-IN"/>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C</a:t>
                      </a:r>
                      <a:r>
                        <a:rPr lang="en-US" baseline="-25000"/>
                        <a:t>17</a:t>
                      </a:r>
                      <a:r>
                        <a:rPr lang="en-US"/>
                        <a:t>-C</a:t>
                      </a:r>
                      <a:r>
                        <a:rPr lang="en-US" baseline="-25000"/>
                        <a:t>30</a:t>
                      </a:r>
                      <a:endParaRPr lang="en-IN" baseline="-25000"/>
                    </a:p>
                    <a:p>
                      <a:endParaRPr lang="en-IN"/>
                    </a:p>
                  </a:txBody>
                  <a:tcPr/>
                </a:tc>
                <a:tc>
                  <a:txBody>
                    <a:bodyPr/>
                    <a:lstStyle/>
                    <a:p>
                      <a:r>
                        <a:rPr lang="en-US"/>
                        <a:t>For getting gasoline by cracking</a:t>
                      </a:r>
                      <a:endParaRPr lang="en-IN"/>
                    </a:p>
                  </a:txBody>
                  <a:tcPr/>
                </a:tc>
                <a:extLst>
                  <a:ext uri="{0D108BD9-81ED-4DB2-BD59-A6C34878D82A}">
                    <a16:rowId xmlns:a16="http://schemas.microsoft.com/office/drawing/2014/main" val="10007"/>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09897" y="300446"/>
            <a:ext cx="8972969" cy="369332"/>
          </a:xfrm>
          <a:prstGeom prst="rect">
            <a:avLst/>
          </a:prstGeom>
          <a:noFill/>
        </p:spPr>
        <p:txBody>
          <a:bodyPr wrap="none" rtlCol="0">
            <a:spAutoFit/>
          </a:bodyPr>
          <a:lstStyle/>
          <a:p>
            <a:r>
              <a:rPr lang="en-US"/>
              <a:t>Heavy oil on further fractional distillation,  we obtain the different components are as follows.</a:t>
            </a:r>
            <a:endParaRPr lang="en-IN"/>
          </a:p>
        </p:txBody>
      </p:sp>
      <p:graphicFrame>
        <p:nvGraphicFramePr>
          <p:cNvPr id="3" name="Table 2"/>
          <p:cNvGraphicFramePr>
            <a:graphicFrameLocks noGrp="1"/>
          </p:cNvGraphicFramePr>
          <p:nvPr/>
        </p:nvGraphicFramePr>
        <p:xfrm>
          <a:off x="1862181" y="967863"/>
          <a:ext cx="9123681" cy="4582160"/>
        </p:xfrm>
        <a:graphic>
          <a:graphicData uri="http://schemas.openxmlformats.org/drawingml/2006/table">
            <a:tbl>
              <a:tblPr firstRow="1" bandRow="1">
                <a:tableStyleId>{5C22544A-7EE6-4342-B048-85BDC9FD1C3A}</a:tableStyleId>
              </a:tblPr>
              <a:tblGrid>
                <a:gridCol w="1886857">
                  <a:extLst>
                    <a:ext uri="{9D8B030D-6E8A-4147-A177-3AD203B41FA5}">
                      <a16:colId xmlns:a16="http://schemas.microsoft.com/office/drawing/2014/main" val="20000"/>
                    </a:ext>
                  </a:extLst>
                </a:gridCol>
                <a:gridCol w="1463040">
                  <a:extLst>
                    <a:ext uri="{9D8B030D-6E8A-4147-A177-3AD203B41FA5}">
                      <a16:colId xmlns:a16="http://schemas.microsoft.com/office/drawing/2014/main" val="20001"/>
                    </a:ext>
                  </a:extLst>
                </a:gridCol>
                <a:gridCol w="1711234">
                  <a:extLst>
                    <a:ext uri="{9D8B030D-6E8A-4147-A177-3AD203B41FA5}">
                      <a16:colId xmlns:a16="http://schemas.microsoft.com/office/drawing/2014/main" val="20002"/>
                    </a:ext>
                  </a:extLst>
                </a:gridCol>
                <a:gridCol w="4062550">
                  <a:extLst>
                    <a:ext uri="{9D8B030D-6E8A-4147-A177-3AD203B41FA5}">
                      <a16:colId xmlns:a16="http://schemas.microsoft.com/office/drawing/2014/main" val="20003"/>
                    </a:ext>
                  </a:extLst>
                </a:gridCol>
              </a:tblGrid>
              <a:tr h="370840">
                <a:tc>
                  <a:txBody>
                    <a:bodyPr/>
                    <a:lstStyle/>
                    <a:p>
                      <a:r>
                        <a:rPr lang="en-US"/>
                        <a:t>Name of fraction</a:t>
                      </a:r>
                      <a:endParaRPr lang="en-IN"/>
                    </a:p>
                  </a:txBody>
                  <a:tcPr/>
                </a:tc>
                <a:tc>
                  <a:txBody>
                    <a:bodyPr/>
                    <a:lstStyle/>
                    <a:p>
                      <a:r>
                        <a:rPr lang="en-US"/>
                        <a:t>Boiling point range in (</a:t>
                      </a:r>
                      <a:r>
                        <a:rPr lang="en-US" baseline="30000" err="1"/>
                        <a:t>o</a:t>
                      </a:r>
                      <a:r>
                        <a:rPr lang="en-US" err="1"/>
                        <a:t>C</a:t>
                      </a:r>
                      <a:r>
                        <a:rPr lang="en-US"/>
                        <a:t>)</a:t>
                      </a:r>
                      <a:endParaRPr lang="en-IN"/>
                    </a:p>
                  </a:txBody>
                  <a:tcPr/>
                </a:tc>
                <a:tc>
                  <a:txBody>
                    <a:bodyPr/>
                    <a:lstStyle/>
                    <a:p>
                      <a:pPr algn="just"/>
                      <a:r>
                        <a:rPr lang="en-US" baseline="0"/>
                        <a:t>Composition </a:t>
                      </a:r>
                    </a:p>
                    <a:p>
                      <a:pPr algn="just"/>
                      <a:r>
                        <a:rPr lang="en-US" baseline="0"/>
                        <a:t>of hydrocarbon</a:t>
                      </a:r>
                      <a:endParaRPr lang="en-IN"/>
                    </a:p>
                  </a:txBody>
                  <a:tcPr/>
                </a:tc>
                <a:tc>
                  <a:txBody>
                    <a:bodyPr/>
                    <a:lstStyle/>
                    <a:p>
                      <a:r>
                        <a:rPr lang="en-US"/>
                        <a:t>Uses</a:t>
                      </a:r>
                      <a:endParaRPr lang="en-IN"/>
                    </a:p>
                  </a:txBody>
                  <a:tcPr/>
                </a:tc>
                <a:extLst>
                  <a:ext uri="{0D108BD9-81ED-4DB2-BD59-A6C34878D82A}">
                    <a16:rowId xmlns:a16="http://schemas.microsoft.com/office/drawing/2014/main" val="10000"/>
                  </a:ext>
                </a:extLst>
              </a:tr>
              <a:tr h="370840">
                <a:tc>
                  <a:txBody>
                    <a:bodyPr/>
                    <a:lstStyle/>
                    <a:p>
                      <a:r>
                        <a:rPr lang="en-US"/>
                        <a:t>Heavy oil gives</a:t>
                      </a:r>
                    </a:p>
                    <a:p>
                      <a:r>
                        <a:rPr lang="en-US"/>
                        <a:t>Lubricating oil</a:t>
                      </a:r>
                      <a:endParaRPr lang="en-IN"/>
                    </a:p>
                  </a:txBody>
                  <a:tcPr/>
                </a:tc>
                <a:tc>
                  <a:txBody>
                    <a:bodyPr/>
                    <a:lstStyle/>
                    <a:p>
                      <a:endParaRPr lang="en-IN"/>
                    </a:p>
                  </a:txBody>
                  <a:tcPr/>
                </a:tc>
                <a:tc>
                  <a:txBody>
                    <a:bodyPr/>
                    <a:lstStyle/>
                    <a:p>
                      <a:r>
                        <a:rPr lang="en-US"/>
                        <a:t>C</a:t>
                      </a:r>
                      <a:r>
                        <a:rPr lang="en-US" baseline="-25000"/>
                        <a:t>17</a:t>
                      </a:r>
                      <a:r>
                        <a:rPr lang="en-US"/>
                        <a:t>- C</a:t>
                      </a:r>
                      <a:r>
                        <a:rPr lang="en-US" baseline="-25000"/>
                        <a:t>30</a:t>
                      </a:r>
                      <a:endParaRPr lang="en-IN" baseline="-25000"/>
                    </a:p>
                  </a:txBody>
                  <a:tcPr/>
                </a:tc>
                <a:tc>
                  <a:txBody>
                    <a:bodyPr/>
                    <a:lstStyle/>
                    <a:p>
                      <a:r>
                        <a:rPr lang="en-US"/>
                        <a:t>As Lubricant</a:t>
                      </a:r>
                      <a:endParaRPr lang="en-IN"/>
                    </a:p>
                  </a:txBody>
                  <a:tcPr/>
                </a:tc>
                <a:extLst>
                  <a:ext uri="{0D108BD9-81ED-4DB2-BD59-A6C34878D82A}">
                    <a16:rowId xmlns:a16="http://schemas.microsoft.com/office/drawing/2014/main" val="10001"/>
                  </a:ext>
                </a:extLst>
              </a:tr>
              <a:tr h="370840">
                <a:tc>
                  <a:txBody>
                    <a:bodyPr/>
                    <a:lstStyle/>
                    <a:p>
                      <a:r>
                        <a:rPr lang="en-US"/>
                        <a:t>Petroleum Jelly</a:t>
                      </a:r>
                      <a:endParaRPr lang="en-IN"/>
                    </a:p>
                  </a:txBody>
                  <a:tcPr/>
                </a:tc>
                <a:tc>
                  <a:txBody>
                    <a:bodyPr/>
                    <a:lstStyle/>
                    <a:p>
                      <a:endParaRPr lang="en-IN"/>
                    </a:p>
                  </a:txBody>
                  <a:tcPr/>
                </a:tc>
                <a:tc>
                  <a:txBody>
                    <a:bodyPr/>
                    <a:lstStyle/>
                    <a:p>
                      <a:endParaRPr lang="en-IN" baseline="-25000"/>
                    </a:p>
                  </a:txBody>
                  <a:tcPr/>
                </a:tc>
                <a:tc>
                  <a:txBody>
                    <a:bodyPr/>
                    <a:lstStyle/>
                    <a:p>
                      <a:r>
                        <a:rPr lang="en-US"/>
                        <a:t>As lubricant and in cosmetics</a:t>
                      </a:r>
                      <a:r>
                        <a:rPr lang="en-US" baseline="0"/>
                        <a:t> and medicines in ointment</a:t>
                      </a:r>
                      <a:endParaRPr lang="en-IN"/>
                    </a:p>
                  </a:txBody>
                  <a:tcPr/>
                </a:tc>
                <a:extLst>
                  <a:ext uri="{0D108BD9-81ED-4DB2-BD59-A6C34878D82A}">
                    <a16:rowId xmlns:a16="http://schemas.microsoft.com/office/drawing/2014/main" val="10002"/>
                  </a:ext>
                </a:extLst>
              </a:tr>
              <a:tr h="370840">
                <a:tc>
                  <a:txBody>
                    <a:bodyPr/>
                    <a:lstStyle/>
                    <a:p>
                      <a:r>
                        <a:rPr lang="en-US"/>
                        <a:t>Grease</a:t>
                      </a:r>
                      <a:endParaRPr lang="en-IN"/>
                    </a:p>
                  </a:txBody>
                  <a:tcPr/>
                </a:tc>
                <a:tc>
                  <a:txBody>
                    <a:bodyPr/>
                    <a:lstStyle/>
                    <a:p>
                      <a:endParaRPr lang="en-IN"/>
                    </a:p>
                  </a:txBody>
                  <a:tcPr/>
                </a:tc>
                <a:tc>
                  <a:txBody>
                    <a:bodyPr/>
                    <a:lstStyle/>
                    <a:p>
                      <a:endParaRPr lang="en-IN" baseline="-2500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As lubricant</a:t>
                      </a:r>
                      <a:endParaRPr lang="en-IN"/>
                    </a:p>
                  </a:txBody>
                  <a:tcPr/>
                </a:tc>
                <a:extLst>
                  <a:ext uri="{0D108BD9-81ED-4DB2-BD59-A6C34878D82A}">
                    <a16:rowId xmlns:a16="http://schemas.microsoft.com/office/drawing/2014/main" val="10003"/>
                  </a:ext>
                </a:extLst>
              </a:tr>
              <a:tr h="370840">
                <a:tc>
                  <a:txBody>
                    <a:bodyPr/>
                    <a:lstStyle/>
                    <a:p>
                      <a:r>
                        <a:rPr lang="en-US"/>
                        <a:t>Paraffin wax</a:t>
                      </a:r>
                      <a:endParaRPr lang="en-IN"/>
                    </a:p>
                  </a:txBody>
                  <a:tcPr/>
                </a:tc>
                <a:tc>
                  <a:txBody>
                    <a:bodyPr/>
                    <a:lstStyle/>
                    <a:p>
                      <a:endParaRPr lang="en-IN"/>
                    </a:p>
                  </a:txBody>
                  <a:tcPr/>
                </a:tc>
                <a:tc>
                  <a:txBody>
                    <a:bodyPr/>
                    <a:lstStyle/>
                    <a:p>
                      <a:endParaRPr lang="en-IN" baseline="-25000"/>
                    </a:p>
                  </a:txBody>
                  <a:tcPr/>
                </a:tc>
                <a:tc>
                  <a:txBody>
                    <a:bodyPr/>
                    <a:lstStyle/>
                    <a:p>
                      <a:r>
                        <a:rPr lang="en-US"/>
                        <a:t>In candle, boot polishes, wax paper </a:t>
                      </a:r>
                      <a:r>
                        <a:rPr lang="en-US" err="1"/>
                        <a:t>tarpolin</a:t>
                      </a:r>
                      <a:r>
                        <a:rPr lang="en-US"/>
                        <a:t> cloth</a:t>
                      </a:r>
                      <a:endParaRPr lang="en-IN"/>
                    </a:p>
                  </a:txBody>
                  <a:tcPr/>
                </a:tc>
                <a:extLst>
                  <a:ext uri="{0D108BD9-81ED-4DB2-BD59-A6C34878D82A}">
                    <a16:rowId xmlns:a16="http://schemas.microsoft.com/office/drawing/2014/main" val="10004"/>
                  </a:ext>
                </a:extLst>
              </a:tr>
              <a:tr h="370840">
                <a:tc>
                  <a:txBody>
                    <a:bodyPr/>
                    <a:lstStyle/>
                    <a:p>
                      <a:r>
                        <a:rPr lang="en-US"/>
                        <a:t>Residue may be either</a:t>
                      </a:r>
                      <a:endParaRPr lang="en-IN"/>
                    </a:p>
                  </a:txBody>
                  <a:tcPr/>
                </a:tc>
                <a:tc>
                  <a:txBody>
                    <a:bodyPr/>
                    <a:lstStyle/>
                    <a:p>
                      <a:r>
                        <a:rPr lang="en-US"/>
                        <a:t>Above 400</a:t>
                      </a:r>
                      <a:endParaRPr lang="en-IN"/>
                    </a:p>
                  </a:txBody>
                  <a:tcPr/>
                </a:tc>
                <a:tc>
                  <a:txBody>
                    <a:bodyPr/>
                    <a:lstStyle/>
                    <a:p>
                      <a:r>
                        <a:rPr lang="en-US"/>
                        <a:t>C</a:t>
                      </a:r>
                      <a:r>
                        <a:rPr lang="en-US" baseline="-25000"/>
                        <a:t>30</a:t>
                      </a:r>
                      <a:r>
                        <a:rPr lang="en-US"/>
                        <a:t> and above</a:t>
                      </a:r>
                      <a:endParaRPr lang="en-IN"/>
                    </a:p>
                  </a:txBody>
                  <a:tcPr/>
                </a:tc>
                <a:tc>
                  <a:txBody>
                    <a:bodyPr/>
                    <a:lstStyle/>
                    <a:p>
                      <a:endParaRPr lang="en-IN"/>
                    </a:p>
                  </a:txBody>
                  <a:tcPr/>
                </a:tc>
                <a:extLst>
                  <a:ext uri="{0D108BD9-81ED-4DB2-BD59-A6C34878D82A}">
                    <a16:rowId xmlns:a16="http://schemas.microsoft.com/office/drawing/2014/main" val="10005"/>
                  </a:ext>
                </a:extLst>
              </a:tr>
              <a:tr h="370840">
                <a:tc>
                  <a:txBody>
                    <a:bodyPr/>
                    <a:lstStyle/>
                    <a:p>
                      <a:r>
                        <a:rPr lang="en-US"/>
                        <a:t>(</a:t>
                      </a:r>
                      <a:r>
                        <a:rPr lang="en-US" err="1"/>
                        <a:t>i</a:t>
                      </a:r>
                      <a:r>
                        <a:rPr lang="en-US"/>
                        <a:t>) Asphalt</a:t>
                      </a:r>
                      <a:endParaRPr lang="en-IN"/>
                    </a:p>
                  </a:txBody>
                  <a:tcPr/>
                </a:tc>
                <a:tc>
                  <a:txBody>
                    <a:bodyPr/>
                    <a:lstStyle/>
                    <a:p>
                      <a:endParaRPr lang="en-IN"/>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a:p>
                  </a:txBody>
                  <a:tcPr/>
                </a:tc>
                <a:tc>
                  <a:txBody>
                    <a:bodyPr/>
                    <a:lstStyle/>
                    <a:p>
                      <a:r>
                        <a:rPr lang="en-US"/>
                        <a:t>Water-proofing of roofs and road making</a:t>
                      </a:r>
                      <a:endParaRPr lang="en-IN"/>
                    </a:p>
                  </a:txBody>
                  <a:tcPr/>
                </a:tc>
                <a:extLst>
                  <a:ext uri="{0D108BD9-81ED-4DB2-BD59-A6C34878D82A}">
                    <a16:rowId xmlns:a16="http://schemas.microsoft.com/office/drawing/2014/main" val="10006"/>
                  </a:ext>
                </a:extLst>
              </a:tr>
              <a:tr h="370840">
                <a:tc>
                  <a:txBody>
                    <a:bodyPr/>
                    <a:lstStyle/>
                    <a:p>
                      <a:r>
                        <a:rPr lang="en-US"/>
                        <a:t>(ii) Petroleum coke</a:t>
                      </a:r>
                      <a:endParaRPr lang="en-IN"/>
                    </a:p>
                  </a:txBody>
                  <a:tcPr/>
                </a:tc>
                <a:tc>
                  <a:txBody>
                    <a:bodyPr/>
                    <a:lstStyle/>
                    <a:p>
                      <a:endParaRPr lang="en-IN"/>
                    </a:p>
                  </a:txBody>
                  <a:tcPr/>
                </a:tc>
                <a:tc>
                  <a:txBody>
                    <a:bodyPr/>
                    <a:lstStyle/>
                    <a:p>
                      <a:endParaRPr lang="en-IN"/>
                    </a:p>
                  </a:txBody>
                  <a:tcPr/>
                </a:tc>
                <a:tc>
                  <a:txBody>
                    <a:bodyPr/>
                    <a:lstStyle/>
                    <a:p>
                      <a:r>
                        <a:rPr lang="en-US"/>
                        <a:t>As a fuel in </a:t>
                      </a:r>
                      <a:r>
                        <a:rPr lang="en-US" err="1"/>
                        <a:t>moulding</a:t>
                      </a:r>
                      <a:r>
                        <a:rPr lang="en-US"/>
                        <a:t> arc light rods.</a:t>
                      </a:r>
                      <a:endParaRPr lang="en-IN"/>
                    </a:p>
                  </a:txBody>
                  <a:tcPr/>
                </a:tc>
                <a:extLst>
                  <a:ext uri="{0D108BD9-81ED-4DB2-BD59-A6C34878D82A}">
                    <a16:rowId xmlns:a16="http://schemas.microsoft.com/office/drawing/2014/main" val="10007"/>
                  </a:ext>
                </a:extLst>
              </a:tr>
            </a:tbl>
          </a:graphicData>
        </a:graphic>
      </p:graphicFrame>
      <p:cxnSp>
        <p:nvCxnSpPr>
          <p:cNvPr id="5" name="Straight Connector 4"/>
          <p:cNvCxnSpPr/>
          <p:nvPr/>
        </p:nvCxnSpPr>
        <p:spPr>
          <a:xfrm>
            <a:off x="4167051" y="1867989"/>
            <a:ext cx="287383"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153989" y="2416629"/>
            <a:ext cx="287382"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088674" y="3017520"/>
            <a:ext cx="391886"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010297" y="4689566"/>
            <a:ext cx="431074"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049486" y="5199017"/>
            <a:ext cx="365760" cy="130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075611" y="3513909"/>
            <a:ext cx="339635"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p:cNvGrpSpPr>
            <a:grpSpLocks/>
          </p:cNvGrpSpPr>
          <p:nvPr/>
        </p:nvGrpSpPr>
        <p:grpSpPr bwMode="auto">
          <a:xfrm>
            <a:off x="4505885" y="0"/>
            <a:ext cx="7677150" cy="6685280"/>
            <a:chOff x="0" y="0"/>
            <a:chExt cx="4836" cy="6016"/>
          </a:xfrm>
        </p:grpSpPr>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836" cy="6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 name="Rectangle 4"/>
            <p:cNvSpPr>
              <a:spLocks/>
            </p:cNvSpPr>
            <p:nvPr/>
          </p:nvSpPr>
          <p:spPr bwMode="auto">
            <a:xfrm>
              <a:off x="1712" y="5501"/>
              <a:ext cx="665"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4200">
                  <a:solidFill>
                    <a:srgbClr val="FFFFFF"/>
                  </a:solidFill>
                  <a:latin typeface="Gill Sans" pitchFamily="96" charset="0"/>
                  <a:ea typeface="ヒラギノ角ゴ ProN W3" pitchFamily="96" charset="-128"/>
                  <a:sym typeface="Gill Sans" pitchFamily="96" charset="0"/>
                </a:defRPr>
              </a:lvl1pPr>
              <a:lvl2pPr marL="742950" indent="-285750" eaLnBrk="0" hangingPunct="0">
                <a:defRPr sz="4200">
                  <a:solidFill>
                    <a:srgbClr val="FFFFFF"/>
                  </a:solidFill>
                  <a:latin typeface="Gill Sans" pitchFamily="96" charset="0"/>
                  <a:ea typeface="ヒラギノ角ゴ ProN W3" pitchFamily="96" charset="-128"/>
                  <a:sym typeface="Gill Sans" pitchFamily="96" charset="0"/>
                </a:defRPr>
              </a:lvl2pPr>
              <a:lvl3pPr marL="1143000" indent="-228600" eaLnBrk="0" hangingPunct="0">
                <a:defRPr sz="4200">
                  <a:solidFill>
                    <a:srgbClr val="FFFFFF"/>
                  </a:solidFill>
                  <a:latin typeface="Gill Sans" pitchFamily="96" charset="0"/>
                  <a:ea typeface="ヒラギノ角ゴ ProN W3" pitchFamily="96" charset="-128"/>
                  <a:sym typeface="Gill Sans" pitchFamily="96" charset="0"/>
                </a:defRPr>
              </a:lvl3pPr>
              <a:lvl4pPr marL="1600200" indent="-228600" eaLnBrk="0" hangingPunct="0">
                <a:defRPr sz="4200">
                  <a:solidFill>
                    <a:srgbClr val="FFFFFF"/>
                  </a:solidFill>
                  <a:latin typeface="Gill Sans" pitchFamily="96" charset="0"/>
                  <a:ea typeface="ヒラギノ角ゴ ProN W3" pitchFamily="96" charset="-128"/>
                  <a:sym typeface="Gill Sans" pitchFamily="96" charset="0"/>
                </a:defRPr>
              </a:lvl4pPr>
              <a:lvl5pPr marL="2057400" indent="-228600" eaLnBrk="0" hangingPunct="0">
                <a:defRPr sz="4200">
                  <a:solidFill>
                    <a:srgbClr val="FFFFFF"/>
                  </a:solidFill>
                  <a:latin typeface="Gill Sans" pitchFamily="96" charset="0"/>
                  <a:ea typeface="ヒラギノ角ゴ ProN W3" pitchFamily="96" charset="-128"/>
                  <a:sym typeface="Gill Sans" pitchFamily="96" charset="0"/>
                </a:defRPr>
              </a:lvl5pPr>
              <a:lvl6pPr marL="2514600" indent="-228600" algn="ctr" eaLnBrk="0" fontAlgn="base" hangingPunct="0">
                <a:spcBef>
                  <a:spcPct val="0"/>
                </a:spcBef>
                <a:spcAft>
                  <a:spcPct val="0"/>
                </a:spcAft>
                <a:defRPr sz="4200">
                  <a:solidFill>
                    <a:srgbClr val="FFFFFF"/>
                  </a:solidFill>
                  <a:latin typeface="Gill Sans" pitchFamily="96" charset="0"/>
                  <a:ea typeface="ヒラギノ角ゴ ProN W3" pitchFamily="96" charset="-128"/>
                  <a:sym typeface="Gill Sans" pitchFamily="96" charset="0"/>
                </a:defRPr>
              </a:lvl6pPr>
              <a:lvl7pPr marL="2971800" indent="-228600" algn="ctr" eaLnBrk="0" fontAlgn="base" hangingPunct="0">
                <a:spcBef>
                  <a:spcPct val="0"/>
                </a:spcBef>
                <a:spcAft>
                  <a:spcPct val="0"/>
                </a:spcAft>
                <a:defRPr sz="4200">
                  <a:solidFill>
                    <a:srgbClr val="FFFFFF"/>
                  </a:solidFill>
                  <a:latin typeface="Gill Sans" pitchFamily="96" charset="0"/>
                  <a:ea typeface="ヒラギノ角ゴ ProN W3" pitchFamily="96" charset="-128"/>
                  <a:sym typeface="Gill Sans" pitchFamily="96" charset="0"/>
                </a:defRPr>
              </a:lvl7pPr>
              <a:lvl8pPr marL="3429000" indent="-228600" algn="ctr" eaLnBrk="0" fontAlgn="base" hangingPunct="0">
                <a:spcBef>
                  <a:spcPct val="0"/>
                </a:spcBef>
                <a:spcAft>
                  <a:spcPct val="0"/>
                </a:spcAft>
                <a:defRPr sz="4200">
                  <a:solidFill>
                    <a:srgbClr val="FFFFFF"/>
                  </a:solidFill>
                  <a:latin typeface="Gill Sans" pitchFamily="96" charset="0"/>
                  <a:ea typeface="ヒラギノ角ゴ ProN W3" pitchFamily="96" charset="-128"/>
                  <a:sym typeface="Gill Sans" pitchFamily="96" charset="0"/>
                </a:defRPr>
              </a:lvl8pPr>
              <a:lvl9pPr marL="3886200" indent="-228600" algn="ctr" eaLnBrk="0" fontAlgn="base" hangingPunct="0">
                <a:spcBef>
                  <a:spcPct val="0"/>
                </a:spcBef>
                <a:spcAft>
                  <a:spcPct val="0"/>
                </a:spcAft>
                <a:defRPr sz="4200">
                  <a:solidFill>
                    <a:srgbClr val="FFFFFF"/>
                  </a:solidFill>
                  <a:latin typeface="Gill Sans" pitchFamily="96" charset="0"/>
                  <a:ea typeface="ヒラギノ角ゴ ProN W3" pitchFamily="96" charset="-128"/>
                  <a:sym typeface="Gill Sans" pitchFamily="96" charset="0"/>
                </a:defRPr>
              </a:lvl9pPr>
            </a:lstStyle>
            <a:p>
              <a:pPr eaLnBrk="1" hangingPunct="1"/>
              <a:r>
                <a:rPr lang="en-US" altLang="en-US" sz="2800">
                  <a:solidFill>
                    <a:srgbClr val="000000"/>
                  </a:solidFill>
                </a:rPr>
                <a:t>residue</a:t>
              </a:r>
            </a:p>
          </p:txBody>
        </p:sp>
        <p:sp>
          <p:nvSpPr>
            <p:cNvPr id="7" name="Rectangle 5"/>
            <p:cNvSpPr>
              <a:spLocks/>
            </p:cNvSpPr>
            <p:nvPr/>
          </p:nvSpPr>
          <p:spPr bwMode="auto">
            <a:xfrm>
              <a:off x="2268" y="4869"/>
              <a:ext cx="608"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4200">
                  <a:solidFill>
                    <a:srgbClr val="FFFFFF"/>
                  </a:solidFill>
                  <a:latin typeface="Gill Sans" pitchFamily="96" charset="0"/>
                  <a:ea typeface="ヒラギノ角ゴ ProN W3" pitchFamily="96" charset="-128"/>
                  <a:sym typeface="Gill Sans" pitchFamily="96" charset="0"/>
                </a:defRPr>
              </a:lvl1pPr>
              <a:lvl2pPr marL="742950" indent="-285750" eaLnBrk="0" hangingPunct="0">
                <a:defRPr sz="4200">
                  <a:solidFill>
                    <a:srgbClr val="FFFFFF"/>
                  </a:solidFill>
                  <a:latin typeface="Gill Sans" pitchFamily="96" charset="0"/>
                  <a:ea typeface="ヒラギノ角ゴ ProN W3" pitchFamily="96" charset="-128"/>
                  <a:sym typeface="Gill Sans" pitchFamily="96" charset="0"/>
                </a:defRPr>
              </a:lvl2pPr>
              <a:lvl3pPr marL="1143000" indent="-228600" eaLnBrk="0" hangingPunct="0">
                <a:defRPr sz="4200">
                  <a:solidFill>
                    <a:srgbClr val="FFFFFF"/>
                  </a:solidFill>
                  <a:latin typeface="Gill Sans" pitchFamily="96" charset="0"/>
                  <a:ea typeface="ヒラギノ角ゴ ProN W3" pitchFamily="96" charset="-128"/>
                  <a:sym typeface="Gill Sans" pitchFamily="96" charset="0"/>
                </a:defRPr>
              </a:lvl3pPr>
              <a:lvl4pPr marL="1600200" indent="-228600" eaLnBrk="0" hangingPunct="0">
                <a:defRPr sz="4200">
                  <a:solidFill>
                    <a:srgbClr val="FFFFFF"/>
                  </a:solidFill>
                  <a:latin typeface="Gill Sans" pitchFamily="96" charset="0"/>
                  <a:ea typeface="ヒラギノ角ゴ ProN W3" pitchFamily="96" charset="-128"/>
                  <a:sym typeface="Gill Sans" pitchFamily="96" charset="0"/>
                </a:defRPr>
              </a:lvl4pPr>
              <a:lvl5pPr marL="2057400" indent="-228600" eaLnBrk="0" hangingPunct="0">
                <a:defRPr sz="4200">
                  <a:solidFill>
                    <a:srgbClr val="FFFFFF"/>
                  </a:solidFill>
                  <a:latin typeface="Gill Sans" pitchFamily="96" charset="0"/>
                  <a:ea typeface="ヒラギノ角ゴ ProN W3" pitchFamily="96" charset="-128"/>
                  <a:sym typeface="Gill Sans" pitchFamily="96" charset="0"/>
                </a:defRPr>
              </a:lvl5pPr>
              <a:lvl6pPr marL="2514600" indent="-228600" algn="ctr" eaLnBrk="0" fontAlgn="base" hangingPunct="0">
                <a:spcBef>
                  <a:spcPct val="0"/>
                </a:spcBef>
                <a:spcAft>
                  <a:spcPct val="0"/>
                </a:spcAft>
                <a:defRPr sz="4200">
                  <a:solidFill>
                    <a:srgbClr val="FFFFFF"/>
                  </a:solidFill>
                  <a:latin typeface="Gill Sans" pitchFamily="96" charset="0"/>
                  <a:ea typeface="ヒラギノ角ゴ ProN W3" pitchFamily="96" charset="-128"/>
                  <a:sym typeface="Gill Sans" pitchFamily="96" charset="0"/>
                </a:defRPr>
              </a:lvl6pPr>
              <a:lvl7pPr marL="2971800" indent="-228600" algn="ctr" eaLnBrk="0" fontAlgn="base" hangingPunct="0">
                <a:spcBef>
                  <a:spcPct val="0"/>
                </a:spcBef>
                <a:spcAft>
                  <a:spcPct val="0"/>
                </a:spcAft>
                <a:defRPr sz="4200">
                  <a:solidFill>
                    <a:srgbClr val="FFFFFF"/>
                  </a:solidFill>
                  <a:latin typeface="Gill Sans" pitchFamily="96" charset="0"/>
                  <a:ea typeface="ヒラギノ角ゴ ProN W3" pitchFamily="96" charset="-128"/>
                  <a:sym typeface="Gill Sans" pitchFamily="96" charset="0"/>
                </a:defRPr>
              </a:lvl7pPr>
              <a:lvl8pPr marL="3429000" indent="-228600" algn="ctr" eaLnBrk="0" fontAlgn="base" hangingPunct="0">
                <a:spcBef>
                  <a:spcPct val="0"/>
                </a:spcBef>
                <a:spcAft>
                  <a:spcPct val="0"/>
                </a:spcAft>
                <a:defRPr sz="4200">
                  <a:solidFill>
                    <a:srgbClr val="FFFFFF"/>
                  </a:solidFill>
                  <a:latin typeface="Gill Sans" pitchFamily="96" charset="0"/>
                  <a:ea typeface="ヒラギノ角ゴ ProN W3" pitchFamily="96" charset="-128"/>
                  <a:sym typeface="Gill Sans" pitchFamily="96" charset="0"/>
                </a:defRPr>
              </a:lvl8pPr>
              <a:lvl9pPr marL="3886200" indent="-228600" algn="ctr" eaLnBrk="0" fontAlgn="base" hangingPunct="0">
                <a:spcBef>
                  <a:spcPct val="0"/>
                </a:spcBef>
                <a:spcAft>
                  <a:spcPct val="0"/>
                </a:spcAft>
                <a:defRPr sz="4200">
                  <a:solidFill>
                    <a:srgbClr val="FFFFFF"/>
                  </a:solidFill>
                  <a:latin typeface="Gill Sans" pitchFamily="96" charset="0"/>
                  <a:ea typeface="ヒラギノ角ゴ ProN W3" pitchFamily="96" charset="-128"/>
                  <a:sym typeface="Gill Sans" pitchFamily="96" charset="0"/>
                </a:defRPr>
              </a:lvl9pPr>
            </a:lstStyle>
            <a:p>
              <a:pPr eaLnBrk="1" hangingPunct="1"/>
              <a:r>
                <a:rPr lang="en-US" altLang="en-US" sz="2800">
                  <a:solidFill>
                    <a:srgbClr val="000000"/>
                  </a:solidFill>
                </a:rPr>
                <a:t>fuel oil</a:t>
              </a:r>
            </a:p>
          </p:txBody>
        </p:sp>
        <p:sp>
          <p:nvSpPr>
            <p:cNvPr id="8" name="Rectangle 6"/>
            <p:cNvSpPr>
              <a:spLocks/>
            </p:cNvSpPr>
            <p:nvPr/>
          </p:nvSpPr>
          <p:spPr bwMode="auto">
            <a:xfrm>
              <a:off x="1862" y="4125"/>
              <a:ext cx="877"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4200">
                  <a:solidFill>
                    <a:srgbClr val="FFFFFF"/>
                  </a:solidFill>
                  <a:latin typeface="Gill Sans" pitchFamily="96" charset="0"/>
                  <a:ea typeface="ヒラギノ角ゴ ProN W3" pitchFamily="96" charset="-128"/>
                  <a:sym typeface="Gill Sans" pitchFamily="96" charset="0"/>
                </a:defRPr>
              </a:lvl1pPr>
              <a:lvl2pPr marL="742950" indent="-285750" eaLnBrk="0" hangingPunct="0">
                <a:defRPr sz="4200">
                  <a:solidFill>
                    <a:srgbClr val="FFFFFF"/>
                  </a:solidFill>
                  <a:latin typeface="Gill Sans" pitchFamily="96" charset="0"/>
                  <a:ea typeface="ヒラギノ角ゴ ProN W3" pitchFamily="96" charset="-128"/>
                  <a:sym typeface="Gill Sans" pitchFamily="96" charset="0"/>
                </a:defRPr>
              </a:lvl2pPr>
              <a:lvl3pPr marL="1143000" indent="-228600" eaLnBrk="0" hangingPunct="0">
                <a:defRPr sz="4200">
                  <a:solidFill>
                    <a:srgbClr val="FFFFFF"/>
                  </a:solidFill>
                  <a:latin typeface="Gill Sans" pitchFamily="96" charset="0"/>
                  <a:ea typeface="ヒラギノ角ゴ ProN W3" pitchFamily="96" charset="-128"/>
                  <a:sym typeface="Gill Sans" pitchFamily="96" charset="0"/>
                </a:defRPr>
              </a:lvl3pPr>
              <a:lvl4pPr marL="1600200" indent="-228600" eaLnBrk="0" hangingPunct="0">
                <a:defRPr sz="4200">
                  <a:solidFill>
                    <a:srgbClr val="FFFFFF"/>
                  </a:solidFill>
                  <a:latin typeface="Gill Sans" pitchFamily="96" charset="0"/>
                  <a:ea typeface="ヒラギノ角ゴ ProN W3" pitchFamily="96" charset="-128"/>
                  <a:sym typeface="Gill Sans" pitchFamily="96" charset="0"/>
                </a:defRPr>
              </a:lvl4pPr>
              <a:lvl5pPr marL="2057400" indent="-228600" eaLnBrk="0" hangingPunct="0">
                <a:defRPr sz="4200">
                  <a:solidFill>
                    <a:srgbClr val="FFFFFF"/>
                  </a:solidFill>
                  <a:latin typeface="Gill Sans" pitchFamily="96" charset="0"/>
                  <a:ea typeface="ヒラギノ角ゴ ProN W3" pitchFamily="96" charset="-128"/>
                  <a:sym typeface="Gill Sans" pitchFamily="96" charset="0"/>
                </a:defRPr>
              </a:lvl5pPr>
              <a:lvl6pPr marL="2514600" indent="-228600" algn="ctr" eaLnBrk="0" fontAlgn="base" hangingPunct="0">
                <a:spcBef>
                  <a:spcPct val="0"/>
                </a:spcBef>
                <a:spcAft>
                  <a:spcPct val="0"/>
                </a:spcAft>
                <a:defRPr sz="4200">
                  <a:solidFill>
                    <a:srgbClr val="FFFFFF"/>
                  </a:solidFill>
                  <a:latin typeface="Gill Sans" pitchFamily="96" charset="0"/>
                  <a:ea typeface="ヒラギノ角ゴ ProN W3" pitchFamily="96" charset="-128"/>
                  <a:sym typeface="Gill Sans" pitchFamily="96" charset="0"/>
                </a:defRPr>
              </a:lvl6pPr>
              <a:lvl7pPr marL="2971800" indent="-228600" algn="ctr" eaLnBrk="0" fontAlgn="base" hangingPunct="0">
                <a:spcBef>
                  <a:spcPct val="0"/>
                </a:spcBef>
                <a:spcAft>
                  <a:spcPct val="0"/>
                </a:spcAft>
                <a:defRPr sz="4200">
                  <a:solidFill>
                    <a:srgbClr val="FFFFFF"/>
                  </a:solidFill>
                  <a:latin typeface="Gill Sans" pitchFamily="96" charset="0"/>
                  <a:ea typeface="ヒラギノ角ゴ ProN W3" pitchFamily="96" charset="-128"/>
                  <a:sym typeface="Gill Sans" pitchFamily="96" charset="0"/>
                </a:defRPr>
              </a:lvl7pPr>
              <a:lvl8pPr marL="3429000" indent="-228600" algn="ctr" eaLnBrk="0" fontAlgn="base" hangingPunct="0">
                <a:spcBef>
                  <a:spcPct val="0"/>
                </a:spcBef>
                <a:spcAft>
                  <a:spcPct val="0"/>
                </a:spcAft>
                <a:defRPr sz="4200">
                  <a:solidFill>
                    <a:srgbClr val="FFFFFF"/>
                  </a:solidFill>
                  <a:latin typeface="Gill Sans" pitchFamily="96" charset="0"/>
                  <a:ea typeface="ヒラギノ角ゴ ProN W3" pitchFamily="96" charset="-128"/>
                  <a:sym typeface="Gill Sans" pitchFamily="96" charset="0"/>
                </a:defRPr>
              </a:lvl8pPr>
              <a:lvl9pPr marL="3886200" indent="-228600" algn="ctr" eaLnBrk="0" fontAlgn="base" hangingPunct="0">
                <a:spcBef>
                  <a:spcPct val="0"/>
                </a:spcBef>
                <a:spcAft>
                  <a:spcPct val="0"/>
                </a:spcAft>
                <a:defRPr sz="4200">
                  <a:solidFill>
                    <a:srgbClr val="FFFFFF"/>
                  </a:solidFill>
                  <a:latin typeface="Gill Sans" pitchFamily="96" charset="0"/>
                  <a:ea typeface="ヒラギノ角ゴ ProN W3" pitchFamily="96" charset="-128"/>
                  <a:sym typeface="Gill Sans" pitchFamily="96" charset="0"/>
                </a:defRPr>
              </a:lvl9pPr>
            </a:lstStyle>
            <a:p>
              <a:pPr eaLnBrk="1" hangingPunct="1"/>
              <a:r>
                <a:rPr lang="en-US" altLang="en-US" sz="2800">
                  <a:solidFill>
                    <a:srgbClr val="000000"/>
                  </a:solidFill>
                </a:rPr>
                <a:t>lubricants</a:t>
              </a:r>
            </a:p>
          </p:txBody>
        </p:sp>
        <p:sp>
          <p:nvSpPr>
            <p:cNvPr id="9" name="Rectangle 7"/>
            <p:cNvSpPr>
              <a:spLocks/>
            </p:cNvSpPr>
            <p:nvPr/>
          </p:nvSpPr>
          <p:spPr bwMode="auto">
            <a:xfrm>
              <a:off x="2268" y="3365"/>
              <a:ext cx="513"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4200">
                  <a:solidFill>
                    <a:srgbClr val="FFFFFF"/>
                  </a:solidFill>
                  <a:latin typeface="Gill Sans" pitchFamily="96" charset="0"/>
                  <a:ea typeface="ヒラギノ角ゴ ProN W3" pitchFamily="96" charset="-128"/>
                  <a:sym typeface="Gill Sans" pitchFamily="96" charset="0"/>
                </a:defRPr>
              </a:lvl1pPr>
              <a:lvl2pPr marL="742950" indent="-285750" eaLnBrk="0" hangingPunct="0">
                <a:defRPr sz="4200">
                  <a:solidFill>
                    <a:srgbClr val="FFFFFF"/>
                  </a:solidFill>
                  <a:latin typeface="Gill Sans" pitchFamily="96" charset="0"/>
                  <a:ea typeface="ヒラギノ角ゴ ProN W3" pitchFamily="96" charset="-128"/>
                  <a:sym typeface="Gill Sans" pitchFamily="96" charset="0"/>
                </a:defRPr>
              </a:lvl2pPr>
              <a:lvl3pPr marL="1143000" indent="-228600" eaLnBrk="0" hangingPunct="0">
                <a:defRPr sz="4200">
                  <a:solidFill>
                    <a:srgbClr val="FFFFFF"/>
                  </a:solidFill>
                  <a:latin typeface="Gill Sans" pitchFamily="96" charset="0"/>
                  <a:ea typeface="ヒラギノ角ゴ ProN W3" pitchFamily="96" charset="-128"/>
                  <a:sym typeface="Gill Sans" pitchFamily="96" charset="0"/>
                </a:defRPr>
              </a:lvl3pPr>
              <a:lvl4pPr marL="1600200" indent="-228600" eaLnBrk="0" hangingPunct="0">
                <a:defRPr sz="4200">
                  <a:solidFill>
                    <a:srgbClr val="FFFFFF"/>
                  </a:solidFill>
                  <a:latin typeface="Gill Sans" pitchFamily="96" charset="0"/>
                  <a:ea typeface="ヒラギノ角ゴ ProN W3" pitchFamily="96" charset="-128"/>
                  <a:sym typeface="Gill Sans" pitchFamily="96" charset="0"/>
                </a:defRPr>
              </a:lvl4pPr>
              <a:lvl5pPr marL="2057400" indent="-228600" eaLnBrk="0" hangingPunct="0">
                <a:defRPr sz="4200">
                  <a:solidFill>
                    <a:srgbClr val="FFFFFF"/>
                  </a:solidFill>
                  <a:latin typeface="Gill Sans" pitchFamily="96" charset="0"/>
                  <a:ea typeface="ヒラギノ角ゴ ProN W3" pitchFamily="96" charset="-128"/>
                  <a:sym typeface="Gill Sans" pitchFamily="96" charset="0"/>
                </a:defRPr>
              </a:lvl5pPr>
              <a:lvl6pPr marL="2514600" indent="-228600" algn="ctr" eaLnBrk="0" fontAlgn="base" hangingPunct="0">
                <a:spcBef>
                  <a:spcPct val="0"/>
                </a:spcBef>
                <a:spcAft>
                  <a:spcPct val="0"/>
                </a:spcAft>
                <a:defRPr sz="4200">
                  <a:solidFill>
                    <a:srgbClr val="FFFFFF"/>
                  </a:solidFill>
                  <a:latin typeface="Gill Sans" pitchFamily="96" charset="0"/>
                  <a:ea typeface="ヒラギノ角ゴ ProN W3" pitchFamily="96" charset="-128"/>
                  <a:sym typeface="Gill Sans" pitchFamily="96" charset="0"/>
                </a:defRPr>
              </a:lvl6pPr>
              <a:lvl7pPr marL="2971800" indent="-228600" algn="ctr" eaLnBrk="0" fontAlgn="base" hangingPunct="0">
                <a:spcBef>
                  <a:spcPct val="0"/>
                </a:spcBef>
                <a:spcAft>
                  <a:spcPct val="0"/>
                </a:spcAft>
                <a:defRPr sz="4200">
                  <a:solidFill>
                    <a:srgbClr val="FFFFFF"/>
                  </a:solidFill>
                  <a:latin typeface="Gill Sans" pitchFamily="96" charset="0"/>
                  <a:ea typeface="ヒラギノ角ゴ ProN W3" pitchFamily="96" charset="-128"/>
                  <a:sym typeface="Gill Sans" pitchFamily="96" charset="0"/>
                </a:defRPr>
              </a:lvl7pPr>
              <a:lvl8pPr marL="3429000" indent="-228600" algn="ctr" eaLnBrk="0" fontAlgn="base" hangingPunct="0">
                <a:spcBef>
                  <a:spcPct val="0"/>
                </a:spcBef>
                <a:spcAft>
                  <a:spcPct val="0"/>
                </a:spcAft>
                <a:defRPr sz="4200">
                  <a:solidFill>
                    <a:srgbClr val="FFFFFF"/>
                  </a:solidFill>
                  <a:latin typeface="Gill Sans" pitchFamily="96" charset="0"/>
                  <a:ea typeface="ヒラギノ角ゴ ProN W3" pitchFamily="96" charset="-128"/>
                  <a:sym typeface="Gill Sans" pitchFamily="96" charset="0"/>
                </a:defRPr>
              </a:lvl8pPr>
              <a:lvl9pPr marL="3886200" indent="-228600" algn="ctr" eaLnBrk="0" fontAlgn="base" hangingPunct="0">
                <a:spcBef>
                  <a:spcPct val="0"/>
                </a:spcBef>
                <a:spcAft>
                  <a:spcPct val="0"/>
                </a:spcAft>
                <a:defRPr sz="4200">
                  <a:solidFill>
                    <a:srgbClr val="FFFFFF"/>
                  </a:solidFill>
                  <a:latin typeface="Gill Sans" pitchFamily="96" charset="0"/>
                  <a:ea typeface="ヒラギノ角ゴ ProN W3" pitchFamily="96" charset="-128"/>
                  <a:sym typeface="Gill Sans" pitchFamily="96" charset="0"/>
                </a:defRPr>
              </a:lvl9pPr>
            </a:lstStyle>
            <a:p>
              <a:pPr eaLnBrk="1" hangingPunct="1"/>
              <a:r>
                <a:rPr lang="en-US" altLang="en-US" sz="2800">
                  <a:solidFill>
                    <a:srgbClr val="000000"/>
                  </a:solidFill>
                </a:rPr>
                <a:t>diesel</a:t>
              </a:r>
            </a:p>
          </p:txBody>
        </p:sp>
        <p:sp>
          <p:nvSpPr>
            <p:cNvPr id="10" name="Rectangle 8"/>
            <p:cNvSpPr>
              <a:spLocks/>
            </p:cNvSpPr>
            <p:nvPr/>
          </p:nvSpPr>
          <p:spPr bwMode="auto">
            <a:xfrm>
              <a:off x="2104" y="2613"/>
              <a:ext cx="840"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4200">
                  <a:solidFill>
                    <a:srgbClr val="FFFFFF"/>
                  </a:solidFill>
                  <a:latin typeface="Gill Sans" pitchFamily="96" charset="0"/>
                  <a:ea typeface="ヒラギノ角ゴ ProN W3" pitchFamily="96" charset="-128"/>
                  <a:sym typeface="Gill Sans" pitchFamily="96" charset="0"/>
                </a:defRPr>
              </a:lvl1pPr>
              <a:lvl2pPr marL="742950" indent="-285750" eaLnBrk="0" hangingPunct="0">
                <a:defRPr sz="4200">
                  <a:solidFill>
                    <a:srgbClr val="FFFFFF"/>
                  </a:solidFill>
                  <a:latin typeface="Gill Sans" pitchFamily="96" charset="0"/>
                  <a:ea typeface="ヒラギノ角ゴ ProN W3" pitchFamily="96" charset="-128"/>
                  <a:sym typeface="Gill Sans" pitchFamily="96" charset="0"/>
                </a:defRPr>
              </a:lvl2pPr>
              <a:lvl3pPr marL="1143000" indent="-228600" eaLnBrk="0" hangingPunct="0">
                <a:defRPr sz="4200">
                  <a:solidFill>
                    <a:srgbClr val="FFFFFF"/>
                  </a:solidFill>
                  <a:latin typeface="Gill Sans" pitchFamily="96" charset="0"/>
                  <a:ea typeface="ヒラギノ角ゴ ProN W3" pitchFamily="96" charset="-128"/>
                  <a:sym typeface="Gill Sans" pitchFamily="96" charset="0"/>
                </a:defRPr>
              </a:lvl3pPr>
              <a:lvl4pPr marL="1600200" indent="-228600" eaLnBrk="0" hangingPunct="0">
                <a:defRPr sz="4200">
                  <a:solidFill>
                    <a:srgbClr val="FFFFFF"/>
                  </a:solidFill>
                  <a:latin typeface="Gill Sans" pitchFamily="96" charset="0"/>
                  <a:ea typeface="ヒラギノ角ゴ ProN W3" pitchFamily="96" charset="-128"/>
                  <a:sym typeface="Gill Sans" pitchFamily="96" charset="0"/>
                </a:defRPr>
              </a:lvl4pPr>
              <a:lvl5pPr marL="2057400" indent="-228600" eaLnBrk="0" hangingPunct="0">
                <a:defRPr sz="4200">
                  <a:solidFill>
                    <a:srgbClr val="FFFFFF"/>
                  </a:solidFill>
                  <a:latin typeface="Gill Sans" pitchFamily="96" charset="0"/>
                  <a:ea typeface="ヒラギノ角ゴ ProN W3" pitchFamily="96" charset="-128"/>
                  <a:sym typeface="Gill Sans" pitchFamily="96" charset="0"/>
                </a:defRPr>
              </a:lvl5pPr>
              <a:lvl6pPr marL="2514600" indent="-228600" algn="ctr" eaLnBrk="0" fontAlgn="base" hangingPunct="0">
                <a:spcBef>
                  <a:spcPct val="0"/>
                </a:spcBef>
                <a:spcAft>
                  <a:spcPct val="0"/>
                </a:spcAft>
                <a:defRPr sz="4200">
                  <a:solidFill>
                    <a:srgbClr val="FFFFFF"/>
                  </a:solidFill>
                  <a:latin typeface="Gill Sans" pitchFamily="96" charset="0"/>
                  <a:ea typeface="ヒラギノ角ゴ ProN W3" pitchFamily="96" charset="-128"/>
                  <a:sym typeface="Gill Sans" pitchFamily="96" charset="0"/>
                </a:defRPr>
              </a:lvl6pPr>
              <a:lvl7pPr marL="2971800" indent="-228600" algn="ctr" eaLnBrk="0" fontAlgn="base" hangingPunct="0">
                <a:spcBef>
                  <a:spcPct val="0"/>
                </a:spcBef>
                <a:spcAft>
                  <a:spcPct val="0"/>
                </a:spcAft>
                <a:defRPr sz="4200">
                  <a:solidFill>
                    <a:srgbClr val="FFFFFF"/>
                  </a:solidFill>
                  <a:latin typeface="Gill Sans" pitchFamily="96" charset="0"/>
                  <a:ea typeface="ヒラギノ角ゴ ProN W3" pitchFamily="96" charset="-128"/>
                  <a:sym typeface="Gill Sans" pitchFamily="96" charset="0"/>
                </a:defRPr>
              </a:lvl7pPr>
              <a:lvl8pPr marL="3429000" indent="-228600" algn="ctr" eaLnBrk="0" fontAlgn="base" hangingPunct="0">
                <a:spcBef>
                  <a:spcPct val="0"/>
                </a:spcBef>
                <a:spcAft>
                  <a:spcPct val="0"/>
                </a:spcAft>
                <a:defRPr sz="4200">
                  <a:solidFill>
                    <a:srgbClr val="FFFFFF"/>
                  </a:solidFill>
                  <a:latin typeface="Gill Sans" pitchFamily="96" charset="0"/>
                  <a:ea typeface="ヒラギノ角ゴ ProN W3" pitchFamily="96" charset="-128"/>
                  <a:sym typeface="Gill Sans" pitchFamily="96" charset="0"/>
                </a:defRPr>
              </a:lvl8pPr>
              <a:lvl9pPr marL="3886200" indent="-228600" algn="ctr" eaLnBrk="0" fontAlgn="base" hangingPunct="0">
                <a:spcBef>
                  <a:spcPct val="0"/>
                </a:spcBef>
                <a:spcAft>
                  <a:spcPct val="0"/>
                </a:spcAft>
                <a:defRPr sz="4200">
                  <a:solidFill>
                    <a:srgbClr val="FFFFFF"/>
                  </a:solidFill>
                  <a:latin typeface="Gill Sans" pitchFamily="96" charset="0"/>
                  <a:ea typeface="ヒラギノ角ゴ ProN W3" pitchFamily="96" charset="-128"/>
                  <a:sym typeface="Gill Sans" pitchFamily="96" charset="0"/>
                </a:defRPr>
              </a:lvl9pPr>
            </a:lstStyle>
            <a:p>
              <a:pPr eaLnBrk="1" hangingPunct="1"/>
              <a:r>
                <a:rPr lang="en-US" altLang="en-US" sz="2800">
                  <a:solidFill>
                    <a:srgbClr val="000000"/>
                  </a:solidFill>
                </a:rPr>
                <a:t>kerosene</a:t>
              </a:r>
            </a:p>
          </p:txBody>
        </p:sp>
        <p:sp>
          <p:nvSpPr>
            <p:cNvPr id="11" name="Rectangle 9"/>
            <p:cNvSpPr>
              <a:spLocks/>
            </p:cNvSpPr>
            <p:nvPr/>
          </p:nvSpPr>
          <p:spPr bwMode="auto">
            <a:xfrm>
              <a:off x="2269" y="1829"/>
              <a:ext cx="718"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4200">
                  <a:solidFill>
                    <a:srgbClr val="FFFFFF"/>
                  </a:solidFill>
                  <a:latin typeface="Gill Sans" pitchFamily="96" charset="0"/>
                  <a:ea typeface="ヒラギノ角ゴ ProN W3" pitchFamily="96" charset="-128"/>
                  <a:sym typeface="Gill Sans" pitchFamily="96" charset="0"/>
                </a:defRPr>
              </a:lvl1pPr>
              <a:lvl2pPr marL="742950" indent="-285750" eaLnBrk="0" hangingPunct="0">
                <a:defRPr sz="4200">
                  <a:solidFill>
                    <a:srgbClr val="FFFFFF"/>
                  </a:solidFill>
                  <a:latin typeface="Gill Sans" pitchFamily="96" charset="0"/>
                  <a:ea typeface="ヒラギノ角ゴ ProN W3" pitchFamily="96" charset="-128"/>
                  <a:sym typeface="Gill Sans" pitchFamily="96" charset="0"/>
                </a:defRPr>
              </a:lvl2pPr>
              <a:lvl3pPr marL="1143000" indent="-228600" eaLnBrk="0" hangingPunct="0">
                <a:defRPr sz="4200">
                  <a:solidFill>
                    <a:srgbClr val="FFFFFF"/>
                  </a:solidFill>
                  <a:latin typeface="Gill Sans" pitchFamily="96" charset="0"/>
                  <a:ea typeface="ヒラギノ角ゴ ProN W3" pitchFamily="96" charset="-128"/>
                  <a:sym typeface="Gill Sans" pitchFamily="96" charset="0"/>
                </a:defRPr>
              </a:lvl3pPr>
              <a:lvl4pPr marL="1600200" indent="-228600" eaLnBrk="0" hangingPunct="0">
                <a:defRPr sz="4200">
                  <a:solidFill>
                    <a:srgbClr val="FFFFFF"/>
                  </a:solidFill>
                  <a:latin typeface="Gill Sans" pitchFamily="96" charset="0"/>
                  <a:ea typeface="ヒラギノ角ゴ ProN W3" pitchFamily="96" charset="-128"/>
                  <a:sym typeface="Gill Sans" pitchFamily="96" charset="0"/>
                </a:defRPr>
              </a:lvl4pPr>
              <a:lvl5pPr marL="2057400" indent="-228600" eaLnBrk="0" hangingPunct="0">
                <a:defRPr sz="4200">
                  <a:solidFill>
                    <a:srgbClr val="FFFFFF"/>
                  </a:solidFill>
                  <a:latin typeface="Gill Sans" pitchFamily="96" charset="0"/>
                  <a:ea typeface="ヒラギノ角ゴ ProN W3" pitchFamily="96" charset="-128"/>
                  <a:sym typeface="Gill Sans" pitchFamily="96" charset="0"/>
                </a:defRPr>
              </a:lvl5pPr>
              <a:lvl6pPr marL="2514600" indent="-228600" algn="ctr" eaLnBrk="0" fontAlgn="base" hangingPunct="0">
                <a:spcBef>
                  <a:spcPct val="0"/>
                </a:spcBef>
                <a:spcAft>
                  <a:spcPct val="0"/>
                </a:spcAft>
                <a:defRPr sz="4200">
                  <a:solidFill>
                    <a:srgbClr val="FFFFFF"/>
                  </a:solidFill>
                  <a:latin typeface="Gill Sans" pitchFamily="96" charset="0"/>
                  <a:ea typeface="ヒラギノ角ゴ ProN W3" pitchFamily="96" charset="-128"/>
                  <a:sym typeface="Gill Sans" pitchFamily="96" charset="0"/>
                </a:defRPr>
              </a:lvl6pPr>
              <a:lvl7pPr marL="2971800" indent="-228600" algn="ctr" eaLnBrk="0" fontAlgn="base" hangingPunct="0">
                <a:spcBef>
                  <a:spcPct val="0"/>
                </a:spcBef>
                <a:spcAft>
                  <a:spcPct val="0"/>
                </a:spcAft>
                <a:defRPr sz="4200">
                  <a:solidFill>
                    <a:srgbClr val="FFFFFF"/>
                  </a:solidFill>
                  <a:latin typeface="Gill Sans" pitchFamily="96" charset="0"/>
                  <a:ea typeface="ヒラギノ角ゴ ProN W3" pitchFamily="96" charset="-128"/>
                  <a:sym typeface="Gill Sans" pitchFamily="96" charset="0"/>
                </a:defRPr>
              </a:lvl7pPr>
              <a:lvl8pPr marL="3429000" indent="-228600" algn="ctr" eaLnBrk="0" fontAlgn="base" hangingPunct="0">
                <a:spcBef>
                  <a:spcPct val="0"/>
                </a:spcBef>
                <a:spcAft>
                  <a:spcPct val="0"/>
                </a:spcAft>
                <a:defRPr sz="4200">
                  <a:solidFill>
                    <a:srgbClr val="FFFFFF"/>
                  </a:solidFill>
                  <a:latin typeface="Gill Sans" pitchFamily="96" charset="0"/>
                  <a:ea typeface="ヒラギノ角ゴ ProN W3" pitchFamily="96" charset="-128"/>
                  <a:sym typeface="Gill Sans" pitchFamily="96" charset="0"/>
                </a:defRPr>
              </a:lvl8pPr>
              <a:lvl9pPr marL="3886200" indent="-228600" algn="ctr" eaLnBrk="0" fontAlgn="base" hangingPunct="0">
                <a:spcBef>
                  <a:spcPct val="0"/>
                </a:spcBef>
                <a:spcAft>
                  <a:spcPct val="0"/>
                </a:spcAft>
                <a:defRPr sz="4200">
                  <a:solidFill>
                    <a:srgbClr val="FFFFFF"/>
                  </a:solidFill>
                  <a:latin typeface="Gill Sans" pitchFamily="96" charset="0"/>
                  <a:ea typeface="ヒラギノ角ゴ ProN W3" pitchFamily="96" charset="-128"/>
                  <a:sym typeface="Gill Sans" pitchFamily="96" charset="0"/>
                </a:defRPr>
              </a:lvl9pPr>
            </a:lstStyle>
            <a:p>
              <a:pPr eaLnBrk="1" hangingPunct="1"/>
              <a:r>
                <a:rPr lang="en-US" altLang="en-US" sz="2800">
                  <a:solidFill>
                    <a:srgbClr val="000000"/>
                  </a:solidFill>
                </a:rPr>
                <a:t>gasoline</a:t>
              </a:r>
            </a:p>
          </p:txBody>
        </p:sp>
        <p:sp>
          <p:nvSpPr>
            <p:cNvPr id="12" name="Rectangle 10"/>
            <p:cNvSpPr>
              <a:spLocks/>
            </p:cNvSpPr>
            <p:nvPr/>
          </p:nvSpPr>
          <p:spPr bwMode="auto">
            <a:xfrm>
              <a:off x="2223" y="1157"/>
              <a:ext cx="602"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4200">
                  <a:solidFill>
                    <a:srgbClr val="FFFFFF"/>
                  </a:solidFill>
                  <a:latin typeface="Gill Sans" pitchFamily="96" charset="0"/>
                  <a:ea typeface="ヒラギノ角ゴ ProN W3" pitchFamily="96" charset="-128"/>
                  <a:sym typeface="Gill Sans" pitchFamily="96" charset="0"/>
                </a:defRPr>
              </a:lvl1pPr>
              <a:lvl2pPr marL="742950" indent="-285750" eaLnBrk="0" hangingPunct="0">
                <a:defRPr sz="4200">
                  <a:solidFill>
                    <a:srgbClr val="FFFFFF"/>
                  </a:solidFill>
                  <a:latin typeface="Gill Sans" pitchFamily="96" charset="0"/>
                  <a:ea typeface="ヒラギノ角ゴ ProN W3" pitchFamily="96" charset="-128"/>
                  <a:sym typeface="Gill Sans" pitchFamily="96" charset="0"/>
                </a:defRPr>
              </a:lvl2pPr>
              <a:lvl3pPr marL="1143000" indent="-228600" eaLnBrk="0" hangingPunct="0">
                <a:defRPr sz="4200">
                  <a:solidFill>
                    <a:srgbClr val="FFFFFF"/>
                  </a:solidFill>
                  <a:latin typeface="Gill Sans" pitchFamily="96" charset="0"/>
                  <a:ea typeface="ヒラギノ角ゴ ProN W3" pitchFamily="96" charset="-128"/>
                  <a:sym typeface="Gill Sans" pitchFamily="96" charset="0"/>
                </a:defRPr>
              </a:lvl3pPr>
              <a:lvl4pPr marL="1600200" indent="-228600" eaLnBrk="0" hangingPunct="0">
                <a:defRPr sz="4200">
                  <a:solidFill>
                    <a:srgbClr val="FFFFFF"/>
                  </a:solidFill>
                  <a:latin typeface="Gill Sans" pitchFamily="96" charset="0"/>
                  <a:ea typeface="ヒラギノ角ゴ ProN W3" pitchFamily="96" charset="-128"/>
                  <a:sym typeface="Gill Sans" pitchFamily="96" charset="0"/>
                </a:defRPr>
              </a:lvl4pPr>
              <a:lvl5pPr marL="2057400" indent="-228600" eaLnBrk="0" hangingPunct="0">
                <a:defRPr sz="4200">
                  <a:solidFill>
                    <a:srgbClr val="FFFFFF"/>
                  </a:solidFill>
                  <a:latin typeface="Gill Sans" pitchFamily="96" charset="0"/>
                  <a:ea typeface="ヒラギノ角ゴ ProN W3" pitchFamily="96" charset="-128"/>
                  <a:sym typeface="Gill Sans" pitchFamily="96" charset="0"/>
                </a:defRPr>
              </a:lvl5pPr>
              <a:lvl6pPr marL="2514600" indent="-228600" algn="ctr" eaLnBrk="0" fontAlgn="base" hangingPunct="0">
                <a:spcBef>
                  <a:spcPct val="0"/>
                </a:spcBef>
                <a:spcAft>
                  <a:spcPct val="0"/>
                </a:spcAft>
                <a:defRPr sz="4200">
                  <a:solidFill>
                    <a:srgbClr val="FFFFFF"/>
                  </a:solidFill>
                  <a:latin typeface="Gill Sans" pitchFamily="96" charset="0"/>
                  <a:ea typeface="ヒラギノ角ゴ ProN W3" pitchFamily="96" charset="-128"/>
                  <a:sym typeface="Gill Sans" pitchFamily="96" charset="0"/>
                </a:defRPr>
              </a:lvl6pPr>
              <a:lvl7pPr marL="2971800" indent="-228600" algn="ctr" eaLnBrk="0" fontAlgn="base" hangingPunct="0">
                <a:spcBef>
                  <a:spcPct val="0"/>
                </a:spcBef>
                <a:spcAft>
                  <a:spcPct val="0"/>
                </a:spcAft>
                <a:defRPr sz="4200">
                  <a:solidFill>
                    <a:srgbClr val="FFFFFF"/>
                  </a:solidFill>
                  <a:latin typeface="Gill Sans" pitchFamily="96" charset="0"/>
                  <a:ea typeface="ヒラギノ角ゴ ProN W3" pitchFamily="96" charset="-128"/>
                  <a:sym typeface="Gill Sans" pitchFamily="96" charset="0"/>
                </a:defRPr>
              </a:lvl7pPr>
              <a:lvl8pPr marL="3429000" indent="-228600" algn="ctr" eaLnBrk="0" fontAlgn="base" hangingPunct="0">
                <a:spcBef>
                  <a:spcPct val="0"/>
                </a:spcBef>
                <a:spcAft>
                  <a:spcPct val="0"/>
                </a:spcAft>
                <a:defRPr sz="4200">
                  <a:solidFill>
                    <a:srgbClr val="FFFFFF"/>
                  </a:solidFill>
                  <a:latin typeface="Gill Sans" pitchFamily="96" charset="0"/>
                  <a:ea typeface="ヒラギノ角ゴ ProN W3" pitchFamily="96" charset="-128"/>
                  <a:sym typeface="Gill Sans" pitchFamily="96" charset="0"/>
                </a:defRPr>
              </a:lvl8pPr>
              <a:lvl9pPr marL="3886200" indent="-228600" algn="ctr" eaLnBrk="0" fontAlgn="base" hangingPunct="0">
                <a:spcBef>
                  <a:spcPct val="0"/>
                </a:spcBef>
                <a:spcAft>
                  <a:spcPct val="0"/>
                </a:spcAft>
                <a:defRPr sz="4200">
                  <a:solidFill>
                    <a:srgbClr val="FFFFFF"/>
                  </a:solidFill>
                  <a:latin typeface="Gill Sans" pitchFamily="96" charset="0"/>
                  <a:ea typeface="ヒラギノ角ゴ ProN W3" pitchFamily="96" charset="-128"/>
                  <a:sym typeface="Gill Sans" pitchFamily="96" charset="0"/>
                </a:defRPr>
              </a:lvl9pPr>
            </a:lstStyle>
            <a:p>
              <a:pPr eaLnBrk="1" hangingPunct="1"/>
              <a:r>
                <a:rPr lang="en-US" altLang="en-US" sz="2800">
                  <a:solidFill>
                    <a:srgbClr val="000000"/>
                  </a:solidFill>
                </a:rPr>
                <a:t>naptha</a:t>
              </a:r>
            </a:p>
          </p:txBody>
        </p:sp>
        <p:sp>
          <p:nvSpPr>
            <p:cNvPr id="13" name="Rectangle 11"/>
            <p:cNvSpPr>
              <a:spLocks/>
            </p:cNvSpPr>
            <p:nvPr/>
          </p:nvSpPr>
          <p:spPr bwMode="auto">
            <a:xfrm>
              <a:off x="2225" y="413"/>
              <a:ext cx="471"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4200">
                  <a:solidFill>
                    <a:srgbClr val="FFFFFF"/>
                  </a:solidFill>
                  <a:latin typeface="Gill Sans" pitchFamily="96" charset="0"/>
                  <a:ea typeface="ヒラギノ角ゴ ProN W3" pitchFamily="96" charset="-128"/>
                  <a:sym typeface="Gill Sans" pitchFamily="96" charset="0"/>
                </a:defRPr>
              </a:lvl1pPr>
              <a:lvl2pPr marL="742950" indent="-285750" eaLnBrk="0" hangingPunct="0">
                <a:defRPr sz="4200">
                  <a:solidFill>
                    <a:srgbClr val="FFFFFF"/>
                  </a:solidFill>
                  <a:latin typeface="Gill Sans" pitchFamily="96" charset="0"/>
                  <a:ea typeface="ヒラギノ角ゴ ProN W3" pitchFamily="96" charset="-128"/>
                  <a:sym typeface="Gill Sans" pitchFamily="96" charset="0"/>
                </a:defRPr>
              </a:lvl2pPr>
              <a:lvl3pPr marL="1143000" indent="-228600" eaLnBrk="0" hangingPunct="0">
                <a:defRPr sz="4200">
                  <a:solidFill>
                    <a:srgbClr val="FFFFFF"/>
                  </a:solidFill>
                  <a:latin typeface="Gill Sans" pitchFamily="96" charset="0"/>
                  <a:ea typeface="ヒラギノ角ゴ ProN W3" pitchFamily="96" charset="-128"/>
                  <a:sym typeface="Gill Sans" pitchFamily="96" charset="0"/>
                </a:defRPr>
              </a:lvl3pPr>
              <a:lvl4pPr marL="1600200" indent="-228600" eaLnBrk="0" hangingPunct="0">
                <a:defRPr sz="4200">
                  <a:solidFill>
                    <a:srgbClr val="FFFFFF"/>
                  </a:solidFill>
                  <a:latin typeface="Gill Sans" pitchFamily="96" charset="0"/>
                  <a:ea typeface="ヒラギノ角ゴ ProN W3" pitchFamily="96" charset="-128"/>
                  <a:sym typeface="Gill Sans" pitchFamily="96" charset="0"/>
                </a:defRPr>
              </a:lvl4pPr>
              <a:lvl5pPr marL="2057400" indent="-228600" eaLnBrk="0" hangingPunct="0">
                <a:defRPr sz="4200">
                  <a:solidFill>
                    <a:srgbClr val="FFFFFF"/>
                  </a:solidFill>
                  <a:latin typeface="Gill Sans" pitchFamily="96" charset="0"/>
                  <a:ea typeface="ヒラギノ角ゴ ProN W3" pitchFamily="96" charset="-128"/>
                  <a:sym typeface="Gill Sans" pitchFamily="96" charset="0"/>
                </a:defRPr>
              </a:lvl5pPr>
              <a:lvl6pPr marL="2514600" indent="-228600" algn="ctr" eaLnBrk="0" fontAlgn="base" hangingPunct="0">
                <a:spcBef>
                  <a:spcPct val="0"/>
                </a:spcBef>
                <a:spcAft>
                  <a:spcPct val="0"/>
                </a:spcAft>
                <a:defRPr sz="4200">
                  <a:solidFill>
                    <a:srgbClr val="FFFFFF"/>
                  </a:solidFill>
                  <a:latin typeface="Gill Sans" pitchFamily="96" charset="0"/>
                  <a:ea typeface="ヒラギノ角ゴ ProN W3" pitchFamily="96" charset="-128"/>
                  <a:sym typeface="Gill Sans" pitchFamily="96" charset="0"/>
                </a:defRPr>
              </a:lvl6pPr>
              <a:lvl7pPr marL="2971800" indent="-228600" algn="ctr" eaLnBrk="0" fontAlgn="base" hangingPunct="0">
                <a:spcBef>
                  <a:spcPct val="0"/>
                </a:spcBef>
                <a:spcAft>
                  <a:spcPct val="0"/>
                </a:spcAft>
                <a:defRPr sz="4200">
                  <a:solidFill>
                    <a:srgbClr val="FFFFFF"/>
                  </a:solidFill>
                  <a:latin typeface="Gill Sans" pitchFamily="96" charset="0"/>
                  <a:ea typeface="ヒラギノ角ゴ ProN W3" pitchFamily="96" charset="-128"/>
                  <a:sym typeface="Gill Sans" pitchFamily="96" charset="0"/>
                </a:defRPr>
              </a:lvl7pPr>
              <a:lvl8pPr marL="3429000" indent="-228600" algn="ctr" eaLnBrk="0" fontAlgn="base" hangingPunct="0">
                <a:spcBef>
                  <a:spcPct val="0"/>
                </a:spcBef>
                <a:spcAft>
                  <a:spcPct val="0"/>
                </a:spcAft>
                <a:defRPr sz="4200">
                  <a:solidFill>
                    <a:srgbClr val="FFFFFF"/>
                  </a:solidFill>
                  <a:latin typeface="Gill Sans" pitchFamily="96" charset="0"/>
                  <a:ea typeface="ヒラギノ角ゴ ProN W3" pitchFamily="96" charset="-128"/>
                  <a:sym typeface="Gill Sans" pitchFamily="96" charset="0"/>
                </a:defRPr>
              </a:lvl8pPr>
              <a:lvl9pPr marL="3886200" indent="-228600" algn="ctr" eaLnBrk="0" fontAlgn="base" hangingPunct="0">
                <a:spcBef>
                  <a:spcPct val="0"/>
                </a:spcBef>
                <a:spcAft>
                  <a:spcPct val="0"/>
                </a:spcAft>
                <a:defRPr sz="4200">
                  <a:solidFill>
                    <a:srgbClr val="FFFFFF"/>
                  </a:solidFill>
                  <a:latin typeface="Gill Sans" pitchFamily="96" charset="0"/>
                  <a:ea typeface="ヒラギノ角ゴ ProN W3" pitchFamily="96" charset="-128"/>
                  <a:sym typeface="Gill Sans" pitchFamily="96" charset="0"/>
                </a:defRPr>
              </a:lvl9pPr>
            </a:lstStyle>
            <a:p>
              <a:pPr eaLnBrk="1" hangingPunct="1"/>
              <a:r>
                <a:rPr lang="en-US" altLang="en-US" sz="2800">
                  <a:solidFill>
                    <a:srgbClr val="000000"/>
                  </a:solidFill>
                </a:rPr>
                <a:t>gases</a:t>
              </a:r>
            </a:p>
          </p:txBody>
        </p:sp>
      </p:grpSp>
      <p:pic>
        <p:nvPicPr>
          <p:cNvPr id="14" name="Picture 1"/>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631" y="3587468"/>
            <a:ext cx="4486106" cy="300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 name="Picture 14"/>
          <p:cNvPicPr>
            <a:picLocks noChangeAspect="1"/>
          </p:cNvPicPr>
          <p:nvPr/>
        </p:nvPicPr>
        <p:blipFill>
          <a:blip r:embed="rId4"/>
          <a:stretch>
            <a:fillRect/>
          </a:stretch>
        </p:blipFill>
        <p:spPr>
          <a:xfrm>
            <a:off x="0" y="-1736"/>
            <a:ext cx="4519749" cy="3612624"/>
          </a:xfrm>
          <a:prstGeom prst="rect">
            <a:avLst/>
          </a:prstGeom>
        </p:spPr>
      </p:pic>
      <p:sp>
        <p:nvSpPr>
          <p:cNvPr id="16" name="TextBox 15"/>
          <p:cNvSpPr txBox="1"/>
          <p:nvPr/>
        </p:nvSpPr>
        <p:spPr>
          <a:xfrm>
            <a:off x="5094517" y="6492238"/>
            <a:ext cx="6515566"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b="1"/>
              <a:t>Internal design of fraction distillation column with collecting units.</a:t>
            </a:r>
            <a:endParaRPr lang="en-IN" b="1"/>
          </a:p>
        </p:txBody>
      </p:sp>
    </p:spTree>
    <p:extLst>
      <p:ext uri="{BB962C8B-B14F-4D97-AF65-F5344CB8AC3E}">
        <p14:creationId xmlns:p14="http://schemas.microsoft.com/office/powerpoint/2010/main" val="4227254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C975B333748E74B844DC44E89404066" ma:contentTypeVersion="7" ma:contentTypeDescription="Create a new document." ma:contentTypeScope="" ma:versionID="a486b1a1e4727d7bd30835379bab1979">
  <xsd:schema xmlns:xsd="http://www.w3.org/2001/XMLSchema" xmlns:xs="http://www.w3.org/2001/XMLSchema" xmlns:p="http://schemas.microsoft.com/office/2006/metadata/properties" xmlns:ns2="d7cc143a-3f67-42fd-9118-f78946efae5b" xmlns:ns3="20c546e2-e958-4cfa-8e37-6669aa5a0fa7" targetNamespace="http://schemas.microsoft.com/office/2006/metadata/properties" ma:root="true" ma:fieldsID="95649ddf54480a334d4e9de6b93cc474" ns2:_="" ns3:_="">
    <xsd:import namespace="d7cc143a-3f67-42fd-9118-f78946efae5b"/>
    <xsd:import namespace="20c546e2-e958-4cfa-8e37-6669aa5a0fa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cc143a-3f67-42fd-9118-f78946efae5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0c546e2-e958-4cfa-8e37-6669aa5a0fa7"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A4F078E-0902-4565-8644-CE0357B71BCA}">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6CC6C7E6-0636-48C3-8FAF-36A7F3C5CA3E}">
  <ds:schemaRefs>
    <ds:schemaRef ds:uri="http://schemas.microsoft.com/sharepoint/v3/contenttype/forms"/>
  </ds:schemaRefs>
</ds:datastoreItem>
</file>

<file path=customXml/itemProps3.xml><?xml version="1.0" encoding="utf-8"?>
<ds:datastoreItem xmlns:ds="http://schemas.openxmlformats.org/officeDocument/2006/customXml" ds:itemID="{306E1CC0-0636-4F24-9BC3-4023155DDE2A}">
  <ds:schemaRefs>
    <ds:schemaRef ds:uri="20c546e2-e958-4cfa-8e37-6669aa5a0fa7"/>
    <ds:schemaRef ds:uri="d7cc143a-3f67-42fd-9118-f78946efae5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23</Slides>
  <Notes>0</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Petroleum Chemistry and Engineering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Biodiesel</vt:lpstr>
      <vt:lpstr>PowerPoint Presentation</vt:lpstr>
      <vt:lpstr>PowerPoint Presentation</vt:lpstr>
      <vt:lpstr>PowerPoint Presentation</vt:lpstr>
      <vt:lpstr>PowerPoint Presentation</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Petroleum</dc:title>
  <dc:creator>Jitamanyu</dc:creator>
  <cp:revision>6</cp:revision>
  <dcterms:created xsi:type="dcterms:W3CDTF">2018-04-19T14:38:48Z</dcterms:created>
  <dcterms:modified xsi:type="dcterms:W3CDTF">2022-02-25T14:44:08Z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0x0101001C975B333748E74B844DC44E89404066</vt:lpwstr>
  </property>
</Properties>
</file>